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8" r:id="rId3"/>
    <p:sldId id="279" r:id="rId4"/>
    <p:sldId id="257" r:id="rId5"/>
    <p:sldId id="280" r:id="rId6"/>
    <p:sldId id="283" r:id="rId7"/>
    <p:sldId id="281" r:id="rId8"/>
    <p:sldId id="259" r:id="rId9"/>
    <p:sldId id="289" r:id="rId10"/>
    <p:sldId id="290" r:id="rId11"/>
    <p:sldId id="266" r:id="rId12"/>
    <p:sldId id="269" r:id="rId13"/>
    <p:sldId id="275" r:id="rId14"/>
    <p:sldId id="282" r:id="rId15"/>
    <p:sldId id="285" r:id="rId16"/>
    <p:sldId id="284" r:id="rId17"/>
    <p:sldId id="288" r:id="rId18"/>
    <p:sldId id="264" r:id="rId19"/>
    <p:sldId id="260" r:id="rId20"/>
    <p:sldId id="265"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League Gothic" panose="020B0604020202020204" charset="0"/>
      <p:regular r:id="rId27"/>
    </p:embeddedFont>
    <p:embeddedFont>
      <p:font typeface="Muli" panose="020B0604020202020204" charset="0"/>
      <p:regular r:id="rId28"/>
    </p:embeddedFont>
    <p:embeddedFont>
      <p:font typeface="Muli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4D3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226" autoAdjust="0"/>
  </p:normalViewPr>
  <p:slideViewPr>
    <p:cSldViewPr>
      <p:cViewPr varScale="1">
        <p:scale>
          <a:sx n="55" d="100"/>
          <a:sy n="55" d="100"/>
        </p:scale>
        <p:origin x="586"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59EBB0-C501-4575-865E-B4F94ED7779E}" type="datetimeFigureOut">
              <a:rPr lang="en-US" smtClean="0"/>
              <a:t>7/2/2025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59B5D8-3D7A-4E03-88DC-CDC5998BEBC9}" type="slidenum">
              <a:rPr lang="en-US" smtClean="0"/>
              <a:t>‹#›</a:t>
            </a:fld>
            <a:endParaRPr lang="en-US"/>
          </a:p>
        </p:txBody>
      </p:sp>
    </p:spTree>
    <p:extLst>
      <p:ext uri="{BB962C8B-B14F-4D97-AF65-F5344CB8AC3E}">
        <p14:creationId xmlns:p14="http://schemas.microsoft.com/office/powerpoint/2010/main" val="2919944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the color | remove the </a:t>
            </a:r>
            <a:r>
              <a:rPr lang="en-US" dirty="0" err="1"/>
              <a:t>legened</a:t>
            </a:r>
            <a:r>
              <a:rPr lang="en-US" dirty="0"/>
              <a:t> | reason why I am using the age | charts: Clean, mention one number | Split entire Analysis to 4-5 Topics | create a story to decide what to the main topic | 1:am I in the right age point, what database I need to be familiar with, frame the whole data to the story</a:t>
            </a:r>
          </a:p>
        </p:txBody>
      </p:sp>
      <p:sp>
        <p:nvSpPr>
          <p:cNvPr id="4" name="Slide Number Placeholder 3"/>
          <p:cNvSpPr>
            <a:spLocks noGrp="1"/>
          </p:cNvSpPr>
          <p:nvPr>
            <p:ph type="sldNum" sz="quarter" idx="5"/>
          </p:nvPr>
        </p:nvSpPr>
        <p:spPr/>
        <p:txBody>
          <a:bodyPr/>
          <a:lstStyle/>
          <a:p>
            <a:fld id="{D859B5D8-3D7A-4E03-88DC-CDC5998BEBC9}" type="slidenum">
              <a:rPr lang="en-US" smtClean="0"/>
              <a:t>6</a:t>
            </a:fld>
            <a:endParaRPr lang="en-US"/>
          </a:p>
        </p:txBody>
      </p:sp>
    </p:spTree>
    <p:extLst>
      <p:ext uri="{BB962C8B-B14F-4D97-AF65-F5344CB8AC3E}">
        <p14:creationId xmlns:p14="http://schemas.microsoft.com/office/powerpoint/2010/main" val="3622234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line chart isn’t that good and change the color (change the line chart (Stacked Bar Chart) option and change the color), mention that middle east is too small unable to create the analysis</a:t>
            </a:r>
          </a:p>
        </p:txBody>
      </p:sp>
      <p:sp>
        <p:nvSpPr>
          <p:cNvPr id="4" name="Slide Number Placeholder 3"/>
          <p:cNvSpPr>
            <a:spLocks noGrp="1"/>
          </p:cNvSpPr>
          <p:nvPr>
            <p:ph type="sldNum" sz="quarter" idx="5"/>
          </p:nvPr>
        </p:nvSpPr>
        <p:spPr/>
        <p:txBody>
          <a:bodyPr/>
          <a:lstStyle/>
          <a:p>
            <a:fld id="{D859B5D8-3D7A-4E03-88DC-CDC5998BEBC9}" type="slidenum">
              <a:rPr lang="en-US" smtClean="0"/>
              <a:t>8</a:t>
            </a:fld>
            <a:endParaRPr lang="en-US"/>
          </a:p>
        </p:txBody>
      </p:sp>
    </p:spTree>
    <p:extLst>
      <p:ext uri="{BB962C8B-B14F-4D97-AF65-F5344CB8AC3E}">
        <p14:creationId xmlns:p14="http://schemas.microsoft.com/office/powerpoint/2010/main" val="848533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line chart isn’t that good and change the color (change the line chart (Stacked Bar Chart) option and change the color), mention that middle east is too small unable to create the analysis</a:t>
            </a:r>
          </a:p>
        </p:txBody>
      </p:sp>
      <p:sp>
        <p:nvSpPr>
          <p:cNvPr id="4" name="Slide Number Placeholder 3"/>
          <p:cNvSpPr>
            <a:spLocks noGrp="1"/>
          </p:cNvSpPr>
          <p:nvPr>
            <p:ph type="sldNum" sz="quarter" idx="5"/>
          </p:nvPr>
        </p:nvSpPr>
        <p:spPr/>
        <p:txBody>
          <a:bodyPr/>
          <a:lstStyle/>
          <a:p>
            <a:fld id="{D859B5D8-3D7A-4E03-88DC-CDC5998BEBC9}" type="slidenum">
              <a:rPr lang="en-US" smtClean="0"/>
              <a:t>9</a:t>
            </a:fld>
            <a:endParaRPr lang="en-US"/>
          </a:p>
        </p:txBody>
      </p:sp>
    </p:spTree>
    <p:extLst>
      <p:ext uri="{BB962C8B-B14F-4D97-AF65-F5344CB8AC3E}">
        <p14:creationId xmlns:p14="http://schemas.microsoft.com/office/powerpoint/2010/main" val="4291858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line chart isn’t that good and change the color (change the line chart (Stacked Bar Chart) option and change the color), mention that middle east is too small unable to create the analysis</a:t>
            </a:r>
          </a:p>
        </p:txBody>
      </p:sp>
      <p:sp>
        <p:nvSpPr>
          <p:cNvPr id="4" name="Slide Number Placeholder 3"/>
          <p:cNvSpPr>
            <a:spLocks noGrp="1"/>
          </p:cNvSpPr>
          <p:nvPr>
            <p:ph type="sldNum" sz="quarter" idx="5"/>
          </p:nvPr>
        </p:nvSpPr>
        <p:spPr/>
        <p:txBody>
          <a:bodyPr/>
          <a:lstStyle/>
          <a:p>
            <a:fld id="{D859B5D8-3D7A-4E03-88DC-CDC5998BEBC9}" type="slidenum">
              <a:rPr lang="en-US" smtClean="0"/>
              <a:t>10</a:t>
            </a:fld>
            <a:endParaRPr lang="en-US"/>
          </a:p>
        </p:txBody>
      </p:sp>
    </p:spTree>
    <p:extLst>
      <p:ext uri="{BB962C8B-B14F-4D97-AF65-F5344CB8AC3E}">
        <p14:creationId xmlns:p14="http://schemas.microsoft.com/office/powerpoint/2010/main" val="4262881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r="-21368" b="-34532"/>
            </a:stretch>
          </a:blipFill>
        </p:spPr>
      </p:sp>
      <p:pic>
        <p:nvPicPr>
          <p:cNvPr id="8" name="Graphic 7" descr="Statistics outline">
            <a:extLst>
              <a:ext uri="{FF2B5EF4-FFF2-40B4-BE49-F238E27FC236}">
                <a16:creationId xmlns:a16="http://schemas.microsoft.com/office/drawing/2014/main" id="{2B4FF99A-C585-7F02-4E96-F449ECAEB6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2000" y="6515100"/>
            <a:ext cx="4495800" cy="4495800"/>
          </a:xfrm>
          <a:prstGeom prst="rect">
            <a:avLst/>
          </a:prstGeom>
        </p:spPr>
      </p:pic>
      <p:pic>
        <p:nvPicPr>
          <p:cNvPr id="12" name="Graphic 11" descr="Statistics outline">
            <a:extLst>
              <a:ext uri="{FF2B5EF4-FFF2-40B4-BE49-F238E27FC236}">
                <a16:creationId xmlns:a16="http://schemas.microsoft.com/office/drawing/2014/main" id="{971C35D0-F134-13F9-68D0-447E985F8E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4554200" y="-700548"/>
            <a:ext cx="4495800" cy="4495800"/>
          </a:xfrm>
          <a:prstGeom prst="rect">
            <a:avLst/>
          </a:prstGeom>
        </p:spPr>
      </p:pic>
      <p:sp>
        <p:nvSpPr>
          <p:cNvPr id="3" name="TextBox 3"/>
          <p:cNvSpPr txBox="1"/>
          <p:nvPr/>
        </p:nvSpPr>
        <p:spPr>
          <a:xfrm>
            <a:off x="2314586" y="3162300"/>
            <a:ext cx="13658828" cy="5109091"/>
          </a:xfrm>
          <a:prstGeom prst="rect">
            <a:avLst/>
          </a:prstGeom>
        </p:spPr>
        <p:txBody>
          <a:bodyPr lIns="0" tIns="0" rIns="0" bIns="0" rtlCol="0" anchor="t">
            <a:spAutoFit/>
          </a:bodyPr>
          <a:lstStyle/>
          <a:p>
            <a:pPr algn="ctr"/>
            <a:r>
              <a:rPr lang="en-US" sz="16600" dirty="0">
                <a:solidFill>
                  <a:srgbClr val="FFFFFF"/>
                </a:solidFill>
                <a:latin typeface="League Gothic"/>
                <a:ea typeface="League Gothic"/>
                <a:cs typeface="League Gothic"/>
                <a:sym typeface="League Gothic"/>
              </a:rPr>
              <a:t>DEVELOPERS TRENDS</a:t>
            </a:r>
          </a:p>
          <a:p>
            <a:pPr algn="ctr"/>
            <a:r>
              <a:rPr lang="en-US" sz="16600" dirty="0">
                <a:solidFill>
                  <a:srgbClr val="FFFFFF"/>
                </a:solidFill>
                <a:latin typeface="League Gothic"/>
                <a:ea typeface="League Gothic"/>
                <a:cs typeface="League Gothic"/>
                <a:sym typeface="League Gothic"/>
              </a:rPr>
              <a:t>TRANSFORMATION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txBody>
          <a:bodyPr/>
          <a:lstStyle/>
          <a:p>
            <a:endParaRPr lang="en-US" dirty="0"/>
          </a:p>
        </p:txBody>
      </p:sp>
      <p:sp>
        <p:nvSpPr>
          <p:cNvPr id="6" name="TextBox 6"/>
          <p:cNvSpPr txBox="1"/>
          <p:nvPr/>
        </p:nvSpPr>
        <p:spPr>
          <a:xfrm>
            <a:off x="1958325" y="1663131"/>
            <a:ext cx="5985375" cy="1217143"/>
          </a:xfrm>
          <a:prstGeom prst="rect">
            <a:avLst/>
          </a:prstGeom>
        </p:spPr>
        <p:txBody>
          <a:bodyPr lIns="0" tIns="0" rIns="0" bIns="0" rtlCol="0" anchor="t">
            <a:spAutoFit/>
          </a:bodyPr>
          <a:lstStyle/>
          <a:p>
            <a:pPr algn="l">
              <a:lnSpc>
                <a:spcPts val="9413"/>
              </a:lnSpc>
            </a:pPr>
            <a:r>
              <a:rPr lang="en-US" sz="8185" dirty="0">
                <a:solidFill>
                  <a:srgbClr val="FFFFFF"/>
                </a:solidFill>
                <a:latin typeface="League Gothic"/>
                <a:ea typeface="League Gothic"/>
                <a:cs typeface="League Gothic"/>
                <a:sym typeface="League Gothic"/>
              </a:rPr>
              <a:t>SALARY TREND</a:t>
            </a:r>
          </a:p>
        </p:txBody>
      </p:sp>
      <p:sp>
        <p:nvSpPr>
          <p:cNvPr id="13" name="TextBox 13"/>
          <p:cNvSpPr txBox="1"/>
          <p:nvPr/>
        </p:nvSpPr>
        <p:spPr>
          <a:xfrm>
            <a:off x="3009900" y="9556441"/>
            <a:ext cx="12268200" cy="616259"/>
          </a:xfrm>
          <a:prstGeom prst="rect">
            <a:avLst/>
          </a:prstGeom>
        </p:spPr>
        <p:txBody>
          <a:bodyPr wrap="square" lIns="0" tIns="0" rIns="0" bIns="0" rtlCol="0" anchor="t">
            <a:spAutoFit/>
          </a:bodyPr>
          <a:lstStyle/>
          <a:p>
            <a:pPr algn="ctr">
              <a:lnSpc>
                <a:spcPts val="2520"/>
              </a:lnSpc>
            </a:pPr>
            <a:r>
              <a:rPr lang="en-US" dirty="0">
                <a:solidFill>
                  <a:srgbClr val="FFFFFF"/>
                </a:solidFill>
                <a:latin typeface="Muli"/>
                <a:ea typeface="Muli"/>
                <a:cs typeface="Muli"/>
                <a:sym typeface="Muli"/>
              </a:rPr>
              <a:t>This graph shows that 20 to 99  employees company size across all years is the dominant in the number of respondents </a:t>
            </a:r>
            <a:endParaRPr lang="en-US" sz="1800" dirty="0">
              <a:solidFill>
                <a:srgbClr val="FFFFFF"/>
              </a:solidFill>
              <a:latin typeface="Muli"/>
              <a:ea typeface="Muli"/>
              <a:cs typeface="Muli"/>
              <a:sym typeface="Muli"/>
            </a:endParaRPr>
          </a:p>
        </p:txBody>
      </p:sp>
      <p:pic>
        <p:nvPicPr>
          <p:cNvPr id="5" name="Picture 4" descr="A graph of different colored bars&#10;&#10;Description automatically generated">
            <a:extLst>
              <a:ext uri="{FF2B5EF4-FFF2-40B4-BE49-F238E27FC236}">
                <a16:creationId xmlns:a16="http://schemas.microsoft.com/office/drawing/2014/main" id="{E74E1B0C-1D14-CA01-7B03-B583767C3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2552700"/>
            <a:ext cx="13868400" cy="7224410"/>
          </a:xfrm>
          <a:prstGeom prst="rect">
            <a:avLst/>
          </a:prstGeom>
        </p:spPr>
      </p:pic>
    </p:spTree>
    <p:extLst>
      <p:ext uri="{BB962C8B-B14F-4D97-AF65-F5344CB8AC3E}">
        <p14:creationId xmlns:p14="http://schemas.microsoft.com/office/powerpoint/2010/main" val="1199953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dirty="0"/>
          </a:p>
        </p:txBody>
      </p:sp>
      <p:sp>
        <p:nvSpPr>
          <p:cNvPr id="6" name="TextBox 6"/>
          <p:cNvSpPr txBox="1"/>
          <p:nvPr/>
        </p:nvSpPr>
        <p:spPr>
          <a:xfrm>
            <a:off x="1958325" y="1663131"/>
            <a:ext cx="5985375" cy="1217143"/>
          </a:xfrm>
          <a:prstGeom prst="rect">
            <a:avLst/>
          </a:prstGeom>
        </p:spPr>
        <p:txBody>
          <a:bodyPr lIns="0" tIns="0" rIns="0" bIns="0" rtlCol="0" anchor="t">
            <a:spAutoFit/>
          </a:bodyPr>
          <a:lstStyle/>
          <a:p>
            <a:pPr algn="l">
              <a:lnSpc>
                <a:spcPts val="9413"/>
              </a:lnSpc>
            </a:pPr>
            <a:r>
              <a:rPr lang="en-US" sz="8185" dirty="0">
                <a:solidFill>
                  <a:srgbClr val="FFFFFF"/>
                </a:solidFill>
                <a:latin typeface="League Gothic"/>
                <a:ea typeface="League Gothic"/>
                <a:cs typeface="League Gothic"/>
                <a:sym typeface="League Gothic"/>
              </a:rPr>
              <a:t>DATABASE</a:t>
            </a:r>
          </a:p>
        </p:txBody>
      </p:sp>
      <p:sp>
        <p:nvSpPr>
          <p:cNvPr id="13" name="TextBox 13"/>
          <p:cNvSpPr txBox="1"/>
          <p:nvPr/>
        </p:nvSpPr>
        <p:spPr>
          <a:xfrm>
            <a:off x="3276600" y="8585910"/>
            <a:ext cx="13563600" cy="1257460"/>
          </a:xfrm>
          <a:prstGeom prst="rect">
            <a:avLst/>
          </a:prstGeom>
        </p:spPr>
        <p:txBody>
          <a:bodyPr wrap="square" lIns="0" tIns="0" rIns="0" bIns="0" rtlCol="0" anchor="t">
            <a:spAutoFit/>
          </a:bodyPr>
          <a:lstStyle/>
          <a:p>
            <a:pPr algn="ctr">
              <a:lnSpc>
                <a:spcPts val="2520"/>
              </a:lnSpc>
            </a:pPr>
            <a:r>
              <a:rPr lang="en-US" sz="1800" dirty="0">
                <a:solidFill>
                  <a:srgbClr val="FFFFFF"/>
                </a:solidFill>
                <a:latin typeface="Muli"/>
                <a:ea typeface="Muli"/>
                <a:cs typeface="Muli"/>
                <a:sym typeface="Muli"/>
              </a:rPr>
              <a:t>This graph shows a peak in 2023 for all the database that the developers works with in the line of work, it also highlights PostgreSQL </a:t>
            </a:r>
            <a:r>
              <a:rPr lang="en-US" dirty="0">
                <a:solidFill>
                  <a:srgbClr val="FFFFFF"/>
                </a:solidFill>
                <a:latin typeface="Muli"/>
                <a:ea typeface="Muli"/>
                <a:cs typeface="Muli"/>
                <a:sym typeface="Muli"/>
              </a:rPr>
              <a:t>as</a:t>
            </a:r>
            <a:r>
              <a:rPr lang="en-US" sz="1800" dirty="0">
                <a:solidFill>
                  <a:srgbClr val="FFFFFF"/>
                </a:solidFill>
                <a:latin typeface="Muli"/>
                <a:ea typeface="Muli"/>
                <a:cs typeface="Muli"/>
                <a:sym typeface="Muli"/>
              </a:rPr>
              <a:t> the most </a:t>
            </a:r>
            <a:r>
              <a:rPr lang="en-US" dirty="0">
                <a:solidFill>
                  <a:srgbClr val="FFFFFF"/>
                </a:solidFill>
                <a:latin typeface="Muli"/>
                <a:ea typeface="Muli"/>
                <a:cs typeface="Muli"/>
                <a:sym typeface="Muli"/>
              </a:rPr>
              <a:t>used Database in in 2023 &amp; 2024</a:t>
            </a:r>
          </a:p>
          <a:p>
            <a:pPr algn="ctr">
              <a:lnSpc>
                <a:spcPts val="2520"/>
              </a:lnSpc>
            </a:pPr>
            <a:endParaRPr lang="en-US" sz="1800" dirty="0">
              <a:solidFill>
                <a:srgbClr val="FFFFFF"/>
              </a:solidFill>
              <a:latin typeface="Muli"/>
              <a:ea typeface="Muli"/>
              <a:cs typeface="Muli"/>
              <a:sym typeface="Muli"/>
            </a:endParaRPr>
          </a:p>
          <a:p>
            <a:pPr algn="ctr">
              <a:lnSpc>
                <a:spcPts val="2520"/>
              </a:lnSpc>
            </a:pPr>
            <a:r>
              <a:rPr lang="en-US" sz="1800" dirty="0">
                <a:solidFill>
                  <a:srgbClr val="FFFFFF"/>
                </a:solidFill>
                <a:latin typeface="Muli"/>
                <a:ea typeface="Muli"/>
                <a:cs typeface="Muli"/>
                <a:sym typeface="Muli"/>
              </a:rPr>
              <a:t>The graph gives a clear understanding that most companies prefer using SQL for their Database</a:t>
            </a:r>
          </a:p>
        </p:txBody>
      </p:sp>
      <p:pic>
        <p:nvPicPr>
          <p:cNvPr id="5" name="Picture 4" descr="A line graph with orange and white lines&#10;&#10;Description automatically generated">
            <a:extLst>
              <a:ext uri="{FF2B5EF4-FFF2-40B4-BE49-F238E27FC236}">
                <a16:creationId xmlns:a16="http://schemas.microsoft.com/office/drawing/2014/main" id="{8C39ACC0-F93D-747D-BD16-26DB42F90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302" y="2628900"/>
            <a:ext cx="15240000" cy="5715000"/>
          </a:xfrm>
          <a:prstGeom prst="rect">
            <a:avLst/>
          </a:prstGeom>
        </p:spPr>
      </p:pic>
    </p:spTree>
    <p:extLst>
      <p:ext uri="{BB962C8B-B14F-4D97-AF65-F5344CB8AC3E}">
        <p14:creationId xmlns:p14="http://schemas.microsoft.com/office/powerpoint/2010/main" val="3529961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pPr algn="ctr"/>
            <a:endParaRPr lang="en-US" dirty="0"/>
          </a:p>
        </p:txBody>
      </p:sp>
      <p:sp>
        <p:nvSpPr>
          <p:cNvPr id="6" name="TextBox 6"/>
          <p:cNvSpPr txBox="1"/>
          <p:nvPr/>
        </p:nvSpPr>
        <p:spPr>
          <a:xfrm>
            <a:off x="1958325" y="1663131"/>
            <a:ext cx="5985375" cy="1217143"/>
          </a:xfrm>
          <a:prstGeom prst="rect">
            <a:avLst/>
          </a:prstGeom>
        </p:spPr>
        <p:txBody>
          <a:bodyPr lIns="0" tIns="0" rIns="0" bIns="0" rtlCol="0" anchor="t">
            <a:spAutoFit/>
          </a:bodyPr>
          <a:lstStyle/>
          <a:p>
            <a:pPr algn="l">
              <a:lnSpc>
                <a:spcPts val="9413"/>
              </a:lnSpc>
            </a:pPr>
            <a:r>
              <a:rPr lang="en-US" sz="8185" dirty="0">
                <a:solidFill>
                  <a:srgbClr val="FFFFFF"/>
                </a:solidFill>
                <a:latin typeface="League Gothic"/>
                <a:ea typeface="League Gothic"/>
                <a:cs typeface="League Gothic"/>
                <a:sym typeface="League Gothic"/>
              </a:rPr>
              <a:t>PLATFORM</a:t>
            </a:r>
          </a:p>
        </p:txBody>
      </p:sp>
      <p:sp>
        <p:nvSpPr>
          <p:cNvPr id="13" name="TextBox 13"/>
          <p:cNvSpPr txBox="1"/>
          <p:nvPr/>
        </p:nvSpPr>
        <p:spPr>
          <a:xfrm>
            <a:off x="3352800" y="8585910"/>
            <a:ext cx="13487400" cy="616259"/>
          </a:xfrm>
          <a:prstGeom prst="rect">
            <a:avLst/>
          </a:prstGeom>
        </p:spPr>
        <p:txBody>
          <a:bodyPr wrap="square" lIns="0" tIns="0" rIns="0" bIns="0" rtlCol="0" anchor="t">
            <a:spAutoFit/>
          </a:bodyPr>
          <a:lstStyle/>
          <a:p>
            <a:pPr algn="ctr">
              <a:lnSpc>
                <a:spcPts val="2520"/>
              </a:lnSpc>
            </a:pPr>
            <a:r>
              <a:rPr lang="en-US" sz="1800" dirty="0">
                <a:solidFill>
                  <a:srgbClr val="FFFFFF"/>
                </a:solidFill>
                <a:latin typeface="Muli"/>
                <a:ea typeface="Muli"/>
                <a:cs typeface="Muli"/>
                <a:sym typeface="Muli"/>
              </a:rPr>
              <a:t>This graph shows the most used Cloud platform across all years is Amazon Web Services (AWS) and Google Cloud started gaining recognition in 2022 and maintained having users until 2024</a:t>
            </a:r>
          </a:p>
        </p:txBody>
      </p:sp>
      <p:pic>
        <p:nvPicPr>
          <p:cNvPr id="4" name="Picture 3" descr="A black background with yellow lines&#10;&#10;Description automatically generated">
            <a:extLst>
              <a:ext uri="{FF2B5EF4-FFF2-40B4-BE49-F238E27FC236}">
                <a16:creationId xmlns:a16="http://schemas.microsoft.com/office/drawing/2014/main" id="{CD355A75-D74F-ECA7-02D2-FFC49FB1B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302" y="2705100"/>
            <a:ext cx="15240000" cy="5715000"/>
          </a:xfrm>
          <a:prstGeom prst="rect">
            <a:avLst/>
          </a:prstGeom>
        </p:spPr>
      </p:pic>
    </p:spTree>
    <p:extLst>
      <p:ext uri="{BB962C8B-B14F-4D97-AF65-F5344CB8AC3E}">
        <p14:creationId xmlns:p14="http://schemas.microsoft.com/office/powerpoint/2010/main" val="3277143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dirty="0"/>
          </a:p>
        </p:txBody>
      </p:sp>
      <p:pic>
        <p:nvPicPr>
          <p:cNvPr id="4" name="Picture 3" descr="A line of yellow and black lines&#10;&#10;Description automatically generated with medium confidence">
            <a:extLst>
              <a:ext uri="{FF2B5EF4-FFF2-40B4-BE49-F238E27FC236}">
                <a16:creationId xmlns:a16="http://schemas.microsoft.com/office/drawing/2014/main" id="{C4CA3A4D-FA68-DC0E-9AC0-625365A9F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705100"/>
            <a:ext cx="15240000" cy="5715000"/>
          </a:xfrm>
          <a:prstGeom prst="rect">
            <a:avLst/>
          </a:prstGeom>
        </p:spPr>
      </p:pic>
      <p:sp>
        <p:nvSpPr>
          <p:cNvPr id="6" name="TextBox 6"/>
          <p:cNvSpPr txBox="1"/>
          <p:nvPr/>
        </p:nvSpPr>
        <p:spPr>
          <a:xfrm>
            <a:off x="1958325" y="1663131"/>
            <a:ext cx="7490475" cy="1205458"/>
          </a:xfrm>
          <a:prstGeom prst="rect">
            <a:avLst/>
          </a:prstGeom>
        </p:spPr>
        <p:txBody>
          <a:bodyPr wrap="square" lIns="0" tIns="0" rIns="0" bIns="0" rtlCol="0" anchor="t">
            <a:spAutoFit/>
          </a:bodyPr>
          <a:lstStyle/>
          <a:p>
            <a:pPr algn="l">
              <a:lnSpc>
                <a:spcPts val="9413"/>
              </a:lnSpc>
            </a:pPr>
            <a:r>
              <a:rPr lang="en-US" sz="8185" dirty="0">
                <a:solidFill>
                  <a:srgbClr val="FFFFFF"/>
                </a:solidFill>
                <a:latin typeface="League Gothic"/>
                <a:ea typeface="League Gothic"/>
                <a:cs typeface="League Gothic"/>
                <a:sym typeface="League Gothic"/>
              </a:rPr>
              <a:t>PROGRAMMING LANGUAGE</a:t>
            </a:r>
          </a:p>
        </p:txBody>
      </p:sp>
      <p:sp>
        <p:nvSpPr>
          <p:cNvPr id="13" name="TextBox 13"/>
          <p:cNvSpPr txBox="1"/>
          <p:nvPr/>
        </p:nvSpPr>
        <p:spPr>
          <a:xfrm>
            <a:off x="3200400" y="8585910"/>
            <a:ext cx="13639800" cy="616259"/>
          </a:xfrm>
          <a:prstGeom prst="rect">
            <a:avLst/>
          </a:prstGeom>
        </p:spPr>
        <p:txBody>
          <a:bodyPr wrap="square" lIns="0" tIns="0" rIns="0" bIns="0" rtlCol="0" anchor="t">
            <a:spAutoFit/>
          </a:bodyPr>
          <a:lstStyle/>
          <a:p>
            <a:pPr algn="ctr">
              <a:lnSpc>
                <a:spcPts val="2520"/>
              </a:lnSpc>
            </a:pPr>
            <a:r>
              <a:rPr lang="en-US" sz="1800" dirty="0">
                <a:solidFill>
                  <a:srgbClr val="FFFFFF"/>
                </a:solidFill>
                <a:latin typeface="Muli"/>
                <a:ea typeface="Muli"/>
                <a:cs typeface="Muli"/>
                <a:sym typeface="Muli"/>
              </a:rPr>
              <a:t>This graph shows that JavaScript </a:t>
            </a:r>
            <a:r>
              <a:rPr lang="en-US" dirty="0">
                <a:solidFill>
                  <a:srgbClr val="FFFFFF"/>
                </a:solidFill>
                <a:latin typeface="Muli"/>
                <a:ea typeface="Muli"/>
                <a:cs typeface="Muli"/>
                <a:sym typeface="Muli"/>
              </a:rPr>
              <a:t>is the most used</a:t>
            </a:r>
            <a:r>
              <a:rPr lang="en-US" sz="1800" dirty="0">
                <a:solidFill>
                  <a:srgbClr val="FFFFFF"/>
                </a:solidFill>
                <a:latin typeface="Muli"/>
                <a:ea typeface="Muli"/>
                <a:cs typeface="Muli"/>
                <a:sym typeface="Muli"/>
              </a:rPr>
              <a:t> Programming Language across all years, but it also highlights a comparable use for Python and SQL</a:t>
            </a:r>
          </a:p>
        </p:txBody>
      </p:sp>
    </p:spTree>
    <p:extLst>
      <p:ext uri="{BB962C8B-B14F-4D97-AF65-F5344CB8AC3E}">
        <p14:creationId xmlns:p14="http://schemas.microsoft.com/office/powerpoint/2010/main" val="2108488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dirty="0"/>
          </a:p>
        </p:txBody>
      </p:sp>
      <p:sp>
        <p:nvSpPr>
          <p:cNvPr id="6" name="TextBox 6"/>
          <p:cNvSpPr txBox="1"/>
          <p:nvPr/>
        </p:nvSpPr>
        <p:spPr>
          <a:xfrm>
            <a:off x="1958325" y="1663131"/>
            <a:ext cx="8481075" cy="1205458"/>
          </a:xfrm>
          <a:prstGeom prst="rect">
            <a:avLst/>
          </a:prstGeom>
        </p:spPr>
        <p:txBody>
          <a:bodyPr wrap="square" lIns="0" tIns="0" rIns="0" bIns="0" rtlCol="0" anchor="t">
            <a:spAutoFit/>
          </a:bodyPr>
          <a:lstStyle/>
          <a:p>
            <a:pPr algn="l">
              <a:lnSpc>
                <a:spcPts val="9413"/>
              </a:lnSpc>
            </a:pPr>
            <a:r>
              <a:rPr lang="en-US" sz="8185" dirty="0">
                <a:solidFill>
                  <a:srgbClr val="FFFFFF"/>
                </a:solidFill>
                <a:latin typeface="League Gothic"/>
                <a:ea typeface="League Gothic"/>
                <a:cs typeface="League Gothic"/>
                <a:sym typeface="League Gothic"/>
              </a:rPr>
              <a:t>AI USAGE</a:t>
            </a:r>
          </a:p>
        </p:txBody>
      </p:sp>
      <p:sp>
        <p:nvSpPr>
          <p:cNvPr id="13" name="TextBox 13"/>
          <p:cNvSpPr txBox="1"/>
          <p:nvPr/>
        </p:nvSpPr>
        <p:spPr>
          <a:xfrm>
            <a:off x="4114800" y="8838560"/>
            <a:ext cx="10233676" cy="616259"/>
          </a:xfrm>
          <a:prstGeom prst="rect">
            <a:avLst/>
          </a:prstGeom>
        </p:spPr>
        <p:txBody>
          <a:bodyPr wrap="square" lIns="0" tIns="0" rIns="0" bIns="0" rtlCol="0" anchor="t">
            <a:spAutoFit/>
          </a:bodyPr>
          <a:lstStyle/>
          <a:p>
            <a:pPr algn="ctr">
              <a:lnSpc>
                <a:spcPts val="2520"/>
              </a:lnSpc>
            </a:pPr>
            <a:r>
              <a:rPr lang="en-US" sz="1800" dirty="0">
                <a:solidFill>
                  <a:srgbClr val="FFFFFF"/>
                </a:solidFill>
                <a:latin typeface="Muli"/>
                <a:ea typeface="Muli"/>
                <a:cs typeface="Muli"/>
                <a:sym typeface="Muli"/>
              </a:rPr>
              <a:t>This graph shows that a differenc</a:t>
            </a:r>
            <a:r>
              <a:rPr lang="en-US" dirty="0">
                <a:solidFill>
                  <a:srgbClr val="FFFFFF"/>
                </a:solidFill>
                <a:latin typeface="Muli"/>
                <a:ea typeface="Muli"/>
                <a:cs typeface="Muli"/>
                <a:sym typeface="Muli"/>
              </a:rPr>
              <a:t>e in the years for AI Usage due to less participants in 2024, however, the usage of AI by developers remained the highest</a:t>
            </a:r>
            <a:endParaRPr lang="en-US" sz="1800" dirty="0">
              <a:solidFill>
                <a:srgbClr val="FFFFFF"/>
              </a:solidFill>
              <a:latin typeface="Muli"/>
              <a:ea typeface="Muli"/>
              <a:cs typeface="Muli"/>
              <a:sym typeface="Muli"/>
            </a:endParaRPr>
          </a:p>
        </p:txBody>
      </p:sp>
      <p:pic>
        <p:nvPicPr>
          <p:cNvPr id="8" name="Picture 7" descr="A screenshot of a computer&#10;&#10;Description automatically generated">
            <a:extLst>
              <a:ext uri="{FF2B5EF4-FFF2-40B4-BE49-F238E27FC236}">
                <a16:creationId xmlns:a16="http://schemas.microsoft.com/office/drawing/2014/main" id="{B3C12D41-0771-7E70-68C8-34E3D1DCE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2815937"/>
            <a:ext cx="15041880" cy="6267450"/>
          </a:xfrm>
          <a:prstGeom prst="rect">
            <a:avLst/>
          </a:prstGeom>
        </p:spPr>
      </p:pic>
    </p:spTree>
    <p:extLst>
      <p:ext uri="{BB962C8B-B14F-4D97-AF65-F5344CB8AC3E}">
        <p14:creationId xmlns:p14="http://schemas.microsoft.com/office/powerpoint/2010/main" val="2898953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dirty="0"/>
          </a:p>
        </p:txBody>
      </p:sp>
      <p:sp>
        <p:nvSpPr>
          <p:cNvPr id="6" name="TextBox 6"/>
          <p:cNvSpPr txBox="1"/>
          <p:nvPr/>
        </p:nvSpPr>
        <p:spPr>
          <a:xfrm>
            <a:off x="1958325" y="1663131"/>
            <a:ext cx="8481075" cy="1205458"/>
          </a:xfrm>
          <a:prstGeom prst="rect">
            <a:avLst/>
          </a:prstGeom>
        </p:spPr>
        <p:txBody>
          <a:bodyPr wrap="square" lIns="0" tIns="0" rIns="0" bIns="0" rtlCol="0" anchor="t">
            <a:spAutoFit/>
          </a:bodyPr>
          <a:lstStyle/>
          <a:p>
            <a:pPr algn="l">
              <a:lnSpc>
                <a:spcPts val="9413"/>
              </a:lnSpc>
            </a:pPr>
            <a:r>
              <a:rPr lang="en-US" sz="8185" dirty="0">
                <a:solidFill>
                  <a:srgbClr val="FFFFFF"/>
                </a:solidFill>
                <a:latin typeface="League Gothic"/>
                <a:ea typeface="League Gothic"/>
                <a:cs typeface="League Gothic"/>
                <a:sym typeface="League Gothic"/>
              </a:rPr>
              <a:t>AI TOOL</a:t>
            </a:r>
          </a:p>
        </p:txBody>
      </p:sp>
      <p:sp>
        <p:nvSpPr>
          <p:cNvPr id="13" name="TextBox 13"/>
          <p:cNvSpPr txBox="1"/>
          <p:nvPr/>
        </p:nvSpPr>
        <p:spPr>
          <a:xfrm>
            <a:off x="4114800" y="8838560"/>
            <a:ext cx="10233676" cy="295658"/>
          </a:xfrm>
          <a:prstGeom prst="rect">
            <a:avLst/>
          </a:prstGeom>
        </p:spPr>
        <p:txBody>
          <a:bodyPr wrap="square" lIns="0" tIns="0" rIns="0" bIns="0" rtlCol="0" anchor="t">
            <a:spAutoFit/>
          </a:bodyPr>
          <a:lstStyle/>
          <a:p>
            <a:pPr algn="ctr">
              <a:lnSpc>
                <a:spcPts val="2520"/>
              </a:lnSpc>
            </a:pPr>
            <a:r>
              <a:rPr lang="en-US" sz="1800" dirty="0">
                <a:solidFill>
                  <a:srgbClr val="FFFFFF"/>
                </a:solidFill>
                <a:latin typeface="Muli"/>
                <a:ea typeface="Muli"/>
                <a:cs typeface="Muli"/>
                <a:sym typeface="Muli"/>
              </a:rPr>
              <a:t>This graph shows that many Participants </a:t>
            </a:r>
            <a:r>
              <a:rPr lang="en-US" dirty="0">
                <a:solidFill>
                  <a:srgbClr val="FFFFFF"/>
                </a:solidFill>
                <a:latin typeface="Muli"/>
                <a:ea typeface="Muli"/>
                <a:cs typeface="Muli"/>
                <a:sym typeface="Muli"/>
              </a:rPr>
              <a:t>Uses AI for Code Writing and Debugging</a:t>
            </a:r>
            <a:endParaRPr lang="en-US" sz="1800" dirty="0">
              <a:solidFill>
                <a:srgbClr val="FFFFFF"/>
              </a:solidFill>
              <a:latin typeface="Muli"/>
              <a:ea typeface="Muli"/>
              <a:cs typeface="Muli"/>
              <a:sym typeface="Muli"/>
            </a:endParaRPr>
          </a:p>
        </p:txBody>
      </p:sp>
      <p:pic>
        <p:nvPicPr>
          <p:cNvPr id="4" name="Picture 3" descr="A graph of a bar chart&#10;&#10;Description automatically generated with medium confidence">
            <a:extLst>
              <a:ext uri="{FF2B5EF4-FFF2-40B4-BE49-F238E27FC236}">
                <a16:creationId xmlns:a16="http://schemas.microsoft.com/office/drawing/2014/main" id="{4DAB9B1C-88C7-6741-67D2-DE1B3D9BEE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150" y="2624853"/>
            <a:ext cx="9791700" cy="6527800"/>
          </a:xfrm>
          <a:prstGeom prst="rect">
            <a:avLst/>
          </a:prstGeom>
        </p:spPr>
      </p:pic>
    </p:spTree>
    <p:extLst>
      <p:ext uri="{BB962C8B-B14F-4D97-AF65-F5344CB8AC3E}">
        <p14:creationId xmlns:p14="http://schemas.microsoft.com/office/powerpoint/2010/main" val="2631966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dirty="0"/>
          </a:p>
        </p:txBody>
      </p:sp>
      <p:pic>
        <p:nvPicPr>
          <p:cNvPr id="8" name="Picture 7" descr="A screenshot of a computer&#10;&#10;Description automatically generated">
            <a:extLst>
              <a:ext uri="{FF2B5EF4-FFF2-40B4-BE49-F238E27FC236}">
                <a16:creationId xmlns:a16="http://schemas.microsoft.com/office/drawing/2014/main" id="{A01F73F9-A74B-D478-492E-DF39BD3A51A6}"/>
              </a:ext>
            </a:extLst>
          </p:cNvPr>
          <p:cNvPicPr>
            <a:picLocks noChangeAspect="1"/>
          </p:cNvPicPr>
          <p:nvPr/>
        </p:nvPicPr>
        <p:blipFill rotWithShape="1">
          <a:blip r:embed="rId3">
            <a:extLst>
              <a:ext uri="{28A0092B-C50C-407E-A947-70E740481C1C}">
                <a14:useLocalDpi xmlns:a14="http://schemas.microsoft.com/office/drawing/2010/main" val="0"/>
              </a:ext>
            </a:extLst>
          </a:blip>
          <a:srcRect t="3446"/>
          <a:stretch/>
        </p:blipFill>
        <p:spPr>
          <a:xfrm>
            <a:off x="3048000" y="2714465"/>
            <a:ext cx="15240000" cy="6278219"/>
          </a:xfrm>
          <a:prstGeom prst="rect">
            <a:avLst/>
          </a:prstGeom>
        </p:spPr>
      </p:pic>
      <p:sp>
        <p:nvSpPr>
          <p:cNvPr id="6" name="TextBox 6"/>
          <p:cNvSpPr txBox="1"/>
          <p:nvPr/>
        </p:nvSpPr>
        <p:spPr>
          <a:xfrm>
            <a:off x="1958325" y="1663131"/>
            <a:ext cx="8481075" cy="1205458"/>
          </a:xfrm>
          <a:prstGeom prst="rect">
            <a:avLst/>
          </a:prstGeom>
        </p:spPr>
        <p:txBody>
          <a:bodyPr wrap="square" lIns="0" tIns="0" rIns="0" bIns="0" rtlCol="0" anchor="t">
            <a:spAutoFit/>
          </a:bodyPr>
          <a:lstStyle/>
          <a:p>
            <a:pPr algn="l">
              <a:lnSpc>
                <a:spcPts val="9413"/>
              </a:lnSpc>
            </a:pPr>
            <a:r>
              <a:rPr lang="en-US" sz="8185" dirty="0">
                <a:solidFill>
                  <a:srgbClr val="FFFFFF"/>
                </a:solidFill>
                <a:latin typeface="League Gothic"/>
                <a:ea typeface="League Gothic"/>
                <a:cs typeface="League Gothic"/>
                <a:sym typeface="League Gothic"/>
              </a:rPr>
              <a:t>AI BENEFIT</a:t>
            </a:r>
          </a:p>
        </p:txBody>
      </p:sp>
      <p:sp>
        <p:nvSpPr>
          <p:cNvPr id="13" name="TextBox 13"/>
          <p:cNvSpPr txBox="1"/>
          <p:nvPr/>
        </p:nvSpPr>
        <p:spPr>
          <a:xfrm>
            <a:off x="5322562" y="8989220"/>
            <a:ext cx="10233676" cy="616259"/>
          </a:xfrm>
          <a:prstGeom prst="rect">
            <a:avLst/>
          </a:prstGeom>
        </p:spPr>
        <p:txBody>
          <a:bodyPr wrap="square" lIns="0" tIns="0" rIns="0" bIns="0" rtlCol="0" anchor="t">
            <a:spAutoFit/>
          </a:bodyPr>
          <a:lstStyle/>
          <a:p>
            <a:pPr algn="ctr">
              <a:lnSpc>
                <a:spcPts val="2520"/>
              </a:lnSpc>
            </a:pPr>
            <a:r>
              <a:rPr lang="en-US" sz="1800" dirty="0">
                <a:solidFill>
                  <a:srgbClr val="FFFFFF"/>
                </a:solidFill>
                <a:latin typeface="Muli"/>
                <a:ea typeface="Muli"/>
                <a:cs typeface="Muli"/>
                <a:sym typeface="Muli"/>
              </a:rPr>
              <a:t>This graph shows that many Participants see that AI increases their Productivity and their Learning Speed in both years (2023 &amp; 2024) </a:t>
            </a:r>
          </a:p>
        </p:txBody>
      </p:sp>
    </p:spTree>
    <p:extLst>
      <p:ext uri="{BB962C8B-B14F-4D97-AF65-F5344CB8AC3E}">
        <p14:creationId xmlns:p14="http://schemas.microsoft.com/office/powerpoint/2010/main" val="776554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dirty="0"/>
          </a:p>
        </p:txBody>
      </p:sp>
      <p:pic>
        <p:nvPicPr>
          <p:cNvPr id="4" name="Picture 3" descr="A screenshot of a graph&#10;&#10;Description automatically generated">
            <a:extLst>
              <a:ext uri="{FF2B5EF4-FFF2-40B4-BE49-F238E27FC236}">
                <a16:creationId xmlns:a16="http://schemas.microsoft.com/office/drawing/2014/main" id="{2E200656-5FFA-E90D-3642-68236173B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6755" y="2605548"/>
            <a:ext cx="11588546" cy="6438081"/>
          </a:xfrm>
          <a:prstGeom prst="rect">
            <a:avLst/>
          </a:prstGeom>
        </p:spPr>
      </p:pic>
      <p:sp>
        <p:nvSpPr>
          <p:cNvPr id="6" name="TextBox 6"/>
          <p:cNvSpPr txBox="1"/>
          <p:nvPr/>
        </p:nvSpPr>
        <p:spPr>
          <a:xfrm>
            <a:off x="1958325" y="1663131"/>
            <a:ext cx="8481075" cy="1205458"/>
          </a:xfrm>
          <a:prstGeom prst="rect">
            <a:avLst/>
          </a:prstGeom>
        </p:spPr>
        <p:txBody>
          <a:bodyPr wrap="square" lIns="0" tIns="0" rIns="0" bIns="0" rtlCol="0" anchor="t">
            <a:spAutoFit/>
          </a:bodyPr>
          <a:lstStyle/>
          <a:p>
            <a:pPr algn="l">
              <a:lnSpc>
                <a:spcPts val="9413"/>
              </a:lnSpc>
            </a:pPr>
            <a:r>
              <a:rPr lang="en-US" sz="8185" dirty="0">
                <a:solidFill>
                  <a:srgbClr val="FFFFFF"/>
                </a:solidFill>
                <a:latin typeface="League Gothic"/>
                <a:ea typeface="League Gothic"/>
                <a:cs typeface="League Gothic"/>
                <a:sym typeface="League Gothic"/>
              </a:rPr>
              <a:t>AI SEARCH TOOL</a:t>
            </a:r>
          </a:p>
        </p:txBody>
      </p:sp>
      <p:sp>
        <p:nvSpPr>
          <p:cNvPr id="13" name="TextBox 13"/>
          <p:cNvSpPr txBox="1"/>
          <p:nvPr/>
        </p:nvSpPr>
        <p:spPr>
          <a:xfrm>
            <a:off x="4114800" y="8838560"/>
            <a:ext cx="10233676" cy="295658"/>
          </a:xfrm>
          <a:prstGeom prst="rect">
            <a:avLst/>
          </a:prstGeom>
        </p:spPr>
        <p:txBody>
          <a:bodyPr wrap="square" lIns="0" tIns="0" rIns="0" bIns="0" rtlCol="0" anchor="t">
            <a:spAutoFit/>
          </a:bodyPr>
          <a:lstStyle/>
          <a:p>
            <a:pPr algn="ctr">
              <a:lnSpc>
                <a:spcPts val="2520"/>
              </a:lnSpc>
            </a:pPr>
            <a:r>
              <a:rPr lang="en-US" sz="1800" dirty="0">
                <a:solidFill>
                  <a:srgbClr val="FFFFFF"/>
                </a:solidFill>
                <a:latin typeface="Muli"/>
                <a:ea typeface="Muli"/>
                <a:cs typeface="Muli"/>
                <a:sym typeface="Muli"/>
              </a:rPr>
              <a:t>This graph shows that many Participants relay on </a:t>
            </a:r>
            <a:r>
              <a:rPr lang="en-US" sz="1800" dirty="0" err="1">
                <a:solidFill>
                  <a:srgbClr val="FFFFFF"/>
                </a:solidFill>
                <a:latin typeface="Muli"/>
                <a:ea typeface="Muli"/>
                <a:cs typeface="Muli"/>
                <a:sym typeface="Muli"/>
              </a:rPr>
              <a:t>ChatGPT</a:t>
            </a:r>
            <a:endParaRPr lang="en-US" sz="1800" dirty="0">
              <a:solidFill>
                <a:srgbClr val="FFFFFF"/>
              </a:solidFill>
              <a:latin typeface="Muli"/>
              <a:ea typeface="Muli"/>
              <a:cs typeface="Muli"/>
              <a:sym typeface="Muli"/>
            </a:endParaRPr>
          </a:p>
        </p:txBody>
      </p:sp>
    </p:spTree>
    <p:extLst>
      <p:ext uri="{BB962C8B-B14F-4D97-AF65-F5344CB8AC3E}">
        <p14:creationId xmlns:p14="http://schemas.microsoft.com/office/powerpoint/2010/main" val="1924865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6" name="TextBox 6"/>
          <p:cNvSpPr txBox="1"/>
          <p:nvPr/>
        </p:nvSpPr>
        <p:spPr>
          <a:xfrm>
            <a:off x="1958325" y="1663131"/>
            <a:ext cx="7655641" cy="1217143"/>
          </a:xfrm>
          <a:prstGeom prst="rect">
            <a:avLst/>
          </a:prstGeom>
        </p:spPr>
        <p:txBody>
          <a:bodyPr lIns="0" tIns="0" rIns="0" bIns="0" rtlCol="0" anchor="t">
            <a:spAutoFit/>
          </a:bodyPr>
          <a:lstStyle/>
          <a:p>
            <a:pPr algn="l">
              <a:lnSpc>
                <a:spcPts val="9413"/>
              </a:lnSpc>
            </a:pPr>
            <a:r>
              <a:rPr lang="en-US" sz="8185" dirty="0">
                <a:solidFill>
                  <a:srgbClr val="FFFFFF"/>
                </a:solidFill>
                <a:latin typeface="League Gothic"/>
                <a:ea typeface="League Gothic"/>
                <a:cs typeface="League Gothic"/>
                <a:sym typeface="League Gothic"/>
              </a:rPr>
              <a:t>CONCLUSION</a:t>
            </a:r>
          </a:p>
        </p:txBody>
      </p:sp>
      <p:sp>
        <p:nvSpPr>
          <p:cNvPr id="10" name="TextBox 10"/>
          <p:cNvSpPr txBox="1"/>
          <p:nvPr/>
        </p:nvSpPr>
        <p:spPr>
          <a:xfrm>
            <a:off x="4876800" y="4049990"/>
            <a:ext cx="11478492" cy="5129609"/>
          </a:xfrm>
          <a:prstGeom prst="rect">
            <a:avLst/>
          </a:prstGeom>
        </p:spPr>
        <p:txBody>
          <a:bodyPr wrap="square" lIns="0" tIns="0" rIns="0" bIns="0" rtlCol="0" anchor="t">
            <a:spAutoFit/>
          </a:bodyPr>
          <a:lstStyle/>
          <a:p>
            <a:pPr algn="l">
              <a:lnSpc>
                <a:spcPts val="2520"/>
              </a:lnSpc>
            </a:pPr>
            <a:r>
              <a:rPr lang="en-US" sz="2400" dirty="0">
                <a:solidFill>
                  <a:srgbClr val="F4D314"/>
                </a:solidFill>
                <a:latin typeface="Muli"/>
                <a:ea typeface="Muli"/>
                <a:cs typeface="Muli"/>
                <a:sym typeface="Muli"/>
              </a:rPr>
              <a:t>Remote work </a:t>
            </a:r>
            <a:r>
              <a:rPr lang="en-US" sz="2400" dirty="0">
                <a:solidFill>
                  <a:srgbClr val="FFFFFF"/>
                </a:solidFill>
                <a:latin typeface="Muli"/>
                <a:ea typeface="Muli"/>
                <a:cs typeface="Muli"/>
                <a:sym typeface="Muli"/>
              </a:rPr>
              <a:t>has become normalized, where it shows that companies value the Work-Life Balance of their Employees in Europe followed by U.S</a:t>
            </a:r>
          </a:p>
          <a:p>
            <a:pPr algn="l">
              <a:lnSpc>
                <a:spcPts val="2520"/>
              </a:lnSpc>
            </a:pPr>
            <a:endParaRPr lang="en-US" sz="2400" dirty="0">
              <a:solidFill>
                <a:srgbClr val="FFFFFF"/>
              </a:solidFill>
              <a:latin typeface="Muli"/>
              <a:ea typeface="Muli"/>
              <a:cs typeface="Muli"/>
              <a:sym typeface="Muli"/>
            </a:endParaRPr>
          </a:p>
          <a:p>
            <a:pPr algn="l">
              <a:lnSpc>
                <a:spcPts val="2520"/>
              </a:lnSpc>
            </a:pPr>
            <a:endParaRPr lang="en-US" sz="2400" dirty="0">
              <a:solidFill>
                <a:srgbClr val="FFFFFF"/>
              </a:solidFill>
              <a:latin typeface="Muli"/>
              <a:ea typeface="Muli"/>
              <a:cs typeface="Muli"/>
              <a:sym typeface="Muli"/>
            </a:endParaRPr>
          </a:p>
          <a:p>
            <a:pPr algn="l">
              <a:lnSpc>
                <a:spcPts val="2520"/>
              </a:lnSpc>
            </a:pPr>
            <a:r>
              <a:rPr lang="en-US" sz="2400" dirty="0">
                <a:solidFill>
                  <a:srgbClr val="F4D314"/>
                </a:solidFill>
                <a:latin typeface="Muli"/>
                <a:ea typeface="Muli"/>
                <a:cs typeface="Muli"/>
                <a:sym typeface="Muli"/>
              </a:rPr>
              <a:t>Tool Preferences </a:t>
            </a:r>
            <a:r>
              <a:rPr lang="en-US" sz="2400" dirty="0">
                <a:solidFill>
                  <a:srgbClr val="FFFFFF"/>
                </a:solidFill>
                <a:latin typeface="Muli"/>
                <a:ea typeface="Muli"/>
                <a:cs typeface="Muli"/>
                <a:sym typeface="Muli"/>
              </a:rPr>
              <a:t>from programming languages and databases continue to evolve, shaped by performance, community, and modern use cases</a:t>
            </a:r>
          </a:p>
          <a:p>
            <a:pPr algn="l">
              <a:lnSpc>
                <a:spcPts val="2520"/>
              </a:lnSpc>
            </a:pPr>
            <a:endParaRPr lang="en-US" sz="2400" dirty="0">
              <a:solidFill>
                <a:srgbClr val="FFFFFF"/>
              </a:solidFill>
              <a:latin typeface="Muli"/>
              <a:ea typeface="Muli"/>
              <a:cs typeface="Muli"/>
              <a:sym typeface="Muli"/>
            </a:endParaRPr>
          </a:p>
          <a:p>
            <a:pPr marL="285750" indent="-285750" algn="l">
              <a:lnSpc>
                <a:spcPts val="2520"/>
              </a:lnSpc>
              <a:buFont typeface="Arial" panose="020B0604020202020204" pitchFamily="34" charset="0"/>
              <a:buChar char="•"/>
            </a:pPr>
            <a:endParaRPr lang="en-US" sz="2400" dirty="0">
              <a:solidFill>
                <a:srgbClr val="FFFFFF"/>
              </a:solidFill>
              <a:latin typeface="Muli"/>
              <a:ea typeface="Muli"/>
              <a:cs typeface="Muli"/>
              <a:sym typeface="Muli"/>
            </a:endParaRPr>
          </a:p>
          <a:p>
            <a:pPr algn="l">
              <a:lnSpc>
                <a:spcPts val="2520"/>
              </a:lnSpc>
            </a:pPr>
            <a:r>
              <a:rPr lang="en-US" sz="2400" dirty="0">
                <a:solidFill>
                  <a:srgbClr val="F4D314"/>
                </a:solidFill>
                <a:latin typeface="Muli"/>
                <a:ea typeface="Muli"/>
                <a:cs typeface="Muli"/>
                <a:sym typeface="Muli"/>
              </a:rPr>
              <a:t>AI </a:t>
            </a:r>
            <a:r>
              <a:rPr lang="en-US" sz="2400" dirty="0">
                <a:solidFill>
                  <a:srgbClr val="FFFFFF"/>
                </a:solidFill>
                <a:latin typeface="Muli"/>
                <a:ea typeface="Muli"/>
                <a:cs typeface="Muli"/>
                <a:sym typeface="Muli"/>
              </a:rPr>
              <a:t>adoption</a:t>
            </a:r>
            <a:r>
              <a:rPr lang="en-US" sz="2400" dirty="0">
                <a:solidFill>
                  <a:srgbClr val="F4D314"/>
                </a:solidFill>
                <a:latin typeface="Muli"/>
                <a:ea typeface="Muli"/>
                <a:cs typeface="Muli"/>
                <a:sym typeface="Muli"/>
              </a:rPr>
              <a:t> </a:t>
            </a:r>
            <a:r>
              <a:rPr lang="en-US" sz="2400" dirty="0">
                <a:solidFill>
                  <a:srgbClr val="FFFFFF"/>
                </a:solidFill>
                <a:latin typeface="Muli"/>
                <a:ea typeface="Muli"/>
                <a:cs typeface="Muli"/>
                <a:sym typeface="Muli"/>
              </a:rPr>
              <a:t>is accelerating, with more developers using AI tools for learning, coding, and productivity</a:t>
            </a:r>
          </a:p>
          <a:p>
            <a:pPr algn="l">
              <a:lnSpc>
                <a:spcPts val="2520"/>
              </a:lnSpc>
            </a:pPr>
            <a:endParaRPr lang="en-US" sz="2400" dirty="0">
              <a:solidFill>
                <a:srgbClr val="FFFFFF"/>
              </a:solidFill>
              <a:latin typeface="Muli"/>
              <a:ea typeface="Muli"/>
              <a:cs typeface="Muli"/>
              <a:sym typeface="Muli"/>
            </a:endParaRPr>
          </a:p>
          <a:p>
            <a:pPr algn="l">
              <a:lnSpc>
                <a:spcPts val="2520"/>
              </a:lnSpc>
            </a:pPr>
            <a:endParaRPr lang="en-US" sz="2400" dirty="0">
              <a:solidFill>
                <a:srgbClr val="FFFFFF"/>
              </a:solidFill>
              <a:latin typeface="Muli"/>
              <a:ea typeface="Muli"/>
              <a:cs typeface="Muli"/>
              <a:sym typeface="Muli"/>
            </a:endParaRPr>
          </a:p>
          <a:p>
            <a:pPr algn="l">
              <a:lnSpc>
                <a:spcPts val="2520"/>
              </a:lnSpc>
            </a:pPr>
            <a:endParaRPr lang="en-US" sz="2400" dirty="0">
              <a:solidFill>
                <a:srgbClr val="FFFFFF"/>
              </a:solidFill>
              <a:latin typeface="Muli"/>
              <a:ea typeface="Muli"/>
              <a:cs typeface="Muli"/>
              <a:sym typeface="Muli"/>
            </a:endParaRPr>
          </a:p>
          <a:p>
            <a:pPr algn="l">
              <a:lnSpc>
                <a:spcPts val="2520"/>
              </a:lnSpc>
            </a:pPr>
            <a:r>
              <a:rPr lang="en-US" sz="2400" dirty="0">
                <a:solidFill>
                  <a:srgbClr val="FFFFFF"/>
                </a:solidFill>
                <a:latin typeface="Muli"/>
                <a:ea typeface="Muli"/>
                <a:cs typeface="Muli"/>
                <a:sym typeface="Muli"/>
              </a:rPr>
              <a:t>These insights highlight the need for companies, educators, and platform developers to adapt to these trends, ensuring they stay relevant, efficient, and aligned with how developers work.</a:t>
            </a:r>
          </a:p>
        </p:txBody>
      </p:sp>
      <p:sp>
        <p:nvSpPr>
          <p:cNvPr id="11" name="Freeform 8">
            <a:extLst>
              <a:ext uri="{FF2B5EF4-FFF2-40B4-BE49-F238E27FC236}">
                <a16:creationId xmlns:a16="http://schemas.microsoft.com/office/drawing/2014/main" id="{B56E70D1-7EF2-06F5-A4E4-C84CB477AF61}"/>
              </a:ext>
            </a:extLst>
          </p:cNvPr>
          <p:cNvSpPr/>
          <p:nvPr/>
        </p:nvSpPr>
        <p:spPr>
          <a:xfrm>
            <a:off x="4394338" y="4049990"/>
            <a:ext cx="272194" cy="30160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txBody>
          <a:bodyPr/>
          <a:lstStyle/>
          <a:p>
            <a:endParaRPr lang="en-US" dirty="0"/>
          </a:p>
        </p:txBody>
      </p:sp>
      <p:sp>
        <p:nvSpPr>
          <p:cNvPr id="12" name="Freeform 8">
            <a:extLst>
              <a:ext uri="{FF2B5EF4-FFF2-40B4-BE49-F238E27FC236}">
                <a16:creationId xmlns:a16="http://schemas.microsoft.com/office/drawing/2014/main" id="{B5F9A637-ABC6-9711-6AB5-3FF59553DB83}"/>
              </a:ext>
            </a:extLst>
          </p:cNvPr>
          <p:cNvSpPr/>
          <p:nvPr/>
        </p:nvSpPr>
        <p:spPr>
          <a:xfrm>
            <a:off x="4438349" y="5385622"/>
            <a:ext cx="272194" cy="27137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id="13" name="Freeform 8">
            <a:extLst>
              <a:ext uri="{FF2B5EF4-FFF2-40B4-BE49-F238E27FC236}">
                <a16:creationId xmlns:a16="http://schemas.microsoft.com/office/drawing/2014/main" id="{5DF9D8F7-6DBB-4D43-0FB9-E6191B6BC84A}"/>
              </a:ext>
            </a:extLst>
          </p:cNvPr>
          <p:cNvSpPr/>
          <p:nvPr/>
        </p:nvSpPr>
        <p:spPr>
          <a:xfrm>
            <a:off x="4424493" y="6565729"/>
            <a:ext cx="272194" cy="30160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8" name="Freeform 8"/>
          <p:cNvSpPr/>
          <p:nvPr/>
        </p:nvSpPr>
        <p:spPr>
          <a:xfrm>
            <a:off x="3744952" y="5143499"/>
            <a:ext cx="272194" cy="30160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id="10" name="TextBox 10"/>
          <p:cNvSpPr txBox="1"/>
          <p:nvPr/>
        </p:nvSpPr>
        <p:spPr>
          <a:xfrm>
            <a:off x="4583152" y="5129941"/>
            <a:ext cx="3860571" cy="316690"/>
          </a:xfrm>
          <a:prstGeom prst="rect">
            <a:avLst/>
          </a:prstGeom>
        </p:spPr>
        <p:txBody>
          <a:bodyPr wrap="square" lIns="0" tIns="0" rIns="0" bIns="0" rtlCol="0" anchor="t">
            <a:spAutoFit/>
          </a:bodyPr>
          <a:lstStyle/>
          <a:p>
            <a:pPr algn="l">
              <a:lnSpc>
                <a:spcPts val="2415"/>
              </a:lnSpc>
            </a:pPr>
            <a:r>
              <a:rPr lang="en-US" sz="2400" dirty="0">
                <a:solidFill>
                  <a:srgbClr val="F4D314"/>
                </a:solidFill>
                <a:latin typeface="Muli"/>
                <a:ea typeface="Muli"/>
                <a:cs typeface="Muli"/>
                <a:sym typeface="Muli"/>
              </a:rPr>
              <a:t>AI Benefit: </a:t>
            </a:r>
          </a:p>
        </p:txBody>
      </p:sp>
      <p:sp>
        <p:nvSpPr>
          <p:cNvPr id="11" name="TextBox 11"/>
          <p:cNvSpPr txBox="1"/>
          <p:nvPr/>
        </p:nvSpPr>
        <p:spPr>
          <a:xfrm>
            <a:off x="6172201" y="5107263"/>
            <a:ext cx="9448800" cy="622350"/>
          </a:xfrm>
          <a:prstGeom prst="rect">
            <a:avLst/>
          </a:prstGeom>
        </p:spPr>
        <p:txBody>
          <a:bodyPr wrap="square" lIns="0" tIns="0" rIns="0" bIns="0" rtlCol="0" anchor="t">
            <a:spAutoFit/>
          </a:bodyPr>
          <a:lstStyle/>
          <a:p>
            <a:pPr algn="l">
              <a:lnSpc>
                <a:spcPts val="2520"/>
              </a:lnSpc>
            </a:pPr>
            <a:r>
              <a:rPr lang="en-US" sz="2000" dirty="0">
                <a:solidFill>
                  <a:srgbClr val="FFFFFF"/>
                </a:solidFill>
                <a:latin typeface="Muli"/>
                <a:ea typeface="Muli"/>
                <a:cs typeface="Muli"/>
                <a:sym typeface="Muli"/>
              </a:rPr>
              <a:t>Since AI greatly impacts productivity, large companies should build their own AI systems to protect sensitive data and monitor staff behavior around data use</a:t>
            </a:r>
          </a:p>
        </p:txBody>
      </p:sp>
      <p:sp>
        <p:nvSpPr>
          <p:cNvPr id="17" name="Freeform 8">
            <a:extLst>
              <a:ext uri="{FF2B5EF4-FFF2-40B4-BE49-F238E27FC236}">
                <a16:creationId xmlns:a16="http://schemas.microsoft.com/office/drawing/2014/main" id="{5D605161-5E95-FA20-8D6F-3866A7C4D326}"/>
              </a:ext>
            </a:extLst>
          </p:cNvPr>
          <p:cNvSpPr/>
          <p:nvPr/>
        </p:nvSpPr>
        <p:spPr>
          <a:xfrm>
            <a:off x="3744952" y="6653941"/>
            <a:ext cx="272194" cy="30160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id="21" name="TextBox 10">
            <a:extLst>
              <a:ext uri="{FF2B5EF4-FFF2-40B4-BE49-F238E27FC236}">
                <a16:creationId xmlns:a16="http://schemas.microsoft.com/office/drawing/2014/main" id="{E9FD4987-A29C-C115-B58F-82661A1EF711}"/>
              </a:ext>
            </a:extLst>
          </p:cNvPr>
          <p:cNvSpPr txBox="1"/>
          <p:nvPr/>
        </p:nvSpPr>
        <p:spPr>
          <a:xfrm>
            <a:off x="4583152" y="6649871"/>
            <a:ext cx="3860571" cy="307777"/>
          </a:xfrm>
          <a:prstGeom prst="rect">
            <a:avLst/>
          </a:prstGeom>
        </p:spPr>
        <p:txBody>
          <a:bodyPr wrap="square" lIns="0" tIns="0" rIns="0" bIns="0" rtlCol="0" anchor="t">
            <a:spAutoFit/>
          </a:bodyPr>
          <a:lstStyle/>
          <a:p>
            <a:pPr algn="l">
              <a:lnSpc>
                <a:spcPts val="2415"/>
              </a:lnSpc>
            </a:pPr>
            <a:r>
              <a:rPr lang="en-US" sz="2400" dirty="0">
                <a:solidFill>
                  <a:srgbClr val="F4D314"/>
                </a:solidFill>
                <a:latin typeface="Muli"/>
                <a:ea typeface="Muli"/>
                <a:cs typeface="Muli"/>
                <a:sym typeface="Muli"/>
              </a:rPr>
              <a:t>Programming Language:</a:t>
            </a:r>
          </a:p>
        </p:txBody>
      </p:sp>
      <p:sp>
        <p:nvSpPr>
          <p:cNvPr id="24" name="TextBox 11">
            <a:extLst>
              <a:ext uri="{FF2B5EF4-FFF2-40B4-BE49-F238E27FC236}">
                <a16:creationId xmlns:a16="http://schemas.microsoft.com/office/drawing/2014/main" id="{D0251CD3-636E-0643-713F-C42D7D07D11C}"/>
              </a:ext>
            </a:extLst>
          </p:cNvPr>
          <p:cNvSpPr txBox="1"/>
          <p:nvPr/>
        </p:nvSpPr>
        <p:spPr>
          <a:xfrm>
            <a:off x="8253984" y="6634945"/>
            <a:ext cx="8129016" cy="641201"/>
          </a:xfrm>
          <a:prstGeom prst="rect">
            <a:avLst/>
          </a:prstGeom>
        </p:spPr>
        <p:txBody>
          <a:bodyPr wrap="square" lIns="0" tIns="0" rIns="0" bIns="0" rtlCol="0" anchor="t">
            <a:spAutoFit/>
          </a:bodyPr>
          <a:lstStyle/>
          <a:p>
            <a:pPr algn="l">
              <a:lnSpc>
                <a:spcPts val="2520"/>
              </a:lnSpc>
            </a:pPr>
            <a:r>
              <a:rPr lang="en-US" sz="2000" dirty="0">
                <a:solidFill>
                  <a:srgbClr val="FFFFFF"/>
                </a:solidFill>
                <a:latin typeface="Muli"/>
                <a:ea typeface="Muli"/>
                <a:cs typeface="Muli"/>
                <a:sym typeface="Muli"/>
              </a:rPr>
              <a:t>Future Developers should have the foundation of JavaScript &amp; HTML Languages in addition to SQL </a:t>
            </a:r>
          </a:p>
        </p:txBody>
      </p:sp>
      <p:pic>
        <p:nvPicPr>
          <p:cNvPr id="4" name="Graphic 3" descr="Chevron arrows outline">
            <a:extLst>
              <a:ext uri="{FF2B5EF4-FFF2-40B4-BE49-F238E27FC236}">
                <a16:creationId xmlns:a16="http://schemas.microsoft.com/office/drawing/2014/main" id="{8F93C069-D42F-A35B-60BC-E0D020FB9B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1600" y="2095500"/>
            <a:ext cx="914400" cy="914400"/>
          </a:xfrm>
          <a:prstGeom prst="rect">
            <a:avLst/>
          </a:prstGeom>
        </p:spPr>
      </p:pic>
      <p:sp>
        <p:nvSpPr>
          <p:cNvPr id="6" name="TextBox 6"/>
          <p:cNvSpPr txBox="1"/>
          <p:nvPr/>
        </p:nvSpPr>
        <p:spPr>
          <a:xfrm>
            <a:off x="1958325" y="1663131"/>
            <a:ext cx="5985375" cy="1217143"/>
          </a:xfrm>
          <a:prstGeom prst="rect">
            <a:avLst/>
          </a:prstGeom>
        </p:spPr>
        <p:txBody>
          <a:bodyPr lIns="0" tIns="0" rIns="0" bIns="0" rtlCol="0" anchor="t">
            <a:spAutoFit/>
          </a:bodyPr>
          <a:lstStyle/>
          <a:p>
            <a:pPr algn="l">
              <a:lnSpc>
                <a:spcPts val="9413"/>
              </a:lnSpc>
            </a:pPr>
            <a:r>
              <a:rPr lang="en-US" sz="8185" dirty="0">
                <a:solidFill>
                  <a:srgbClr val="FFFFFF"/>
                </a:solidFill>
                <a:latin typeface="League Gothic"/>
                <a:ea typeface="League Gothic"/>
                <a:cs typeface="League Gothic"/>
                <a:sym typeface="League Gothic"/>
              </a:rPr>
              <a:t>RECOMMENDATION</a:t>
            </a:r>
          </a:p>
        </p:txBody>
      </p:sp>
      <p:pic>
        <p:nvPicPr>
          <p:cNvPr id="28" name="Graphic 27" descr="Chevron arrows outline">
            <a:extLst>
              <a:ext uri="{FF2B5EF4-FFF2-40B4-BE49-F238E27FC236}">
                <a16:creationId xmlns:a16="http://schemas.microsoft.com/office/drawing/2014/main" id="{F9AE7950-C966-F4AB-A4A5-10ABE87FF8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17318182" y="8210413"/>
            <a:ext cx="2052342" cy="2052342"/>
          </a:xfrm>
          <a:prstGeom prst="rect">
            <a:avLst/>
          </a:prstGeom>
        </p:spPr>
      </p:pic>
      <p:pic>
        <p:nvPicPr>
          <p:cNvPr id="29" name="Graphic 28" descr="Chevron arrows outline">
            <a:extLst>
              <a:ext uri="{FF2B5EF4-FFF2-40B4-BE49-F238E27FC236}">
                <a16:creationId xmlns:a16="http://schemas.microsoft.com/office/drawing/2014/main" id="{636D7D63-F0AA-F740-F049-BEAA4248C1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17318182" y="-38100"/>
            <a:ext cx="2052342" cy="205234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1958325" y="1663131"/>
            <a:ext cx="6627020" cy="1205458"/>
          </a:xfrm>
          <a:prstGeom prst="rect">
            <a:avLst/>
          </a:prstGeom>
        </p:spPr>
        <p:txBody>
          <a:bodyPr wrap="square" lIns="0" tIns="0" rIns="0" bIns="0" rtlCol="0" anchor="t">
            <a:spAutoFit/>
          </a:bodyPr>
          <a:lstStyle/>
          <a:p>
            <a:pPr algn="l">
              <a:lnSpc>
                <a:spcPts val="9413"/>
              </a:lnSpc>
            </a:pPr>
            <a:r>
              <a:rPr lang="en-US" sz="8185" dirty="0">
                <a:solidFill>
                  <a:srgbClr val="FFFFFF"/>
                </a:solidFill>
                <a:latin typeface="League Gothic"/>
                <a:ea typeface="League Gothic"/>
                <a:cs typeface="League Gothic"/>
                <a:sym typeface="League Gothic"/>
              </a:rPr>
              <a:t>PROBLEM STATEMENT</a:t>
            </a:r>
          </a:p>
        </p:txBody>
      </p:sp>
      <p:sp>
        <p:nvSpPr>
          <p:cNvPr id="7" name="Freeform 7"/>
          <p:cNvSpPr/>
          <p:nvPr/>
        </p:nvSpPr>
        <p:spPr>
          <a:xfrm>
            <a:off x="17068800" y="8801100"/>
            <a:ext cx="2069123" cy="206912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id="13" name="Rectangle 1">
            <a:extLst>
              <a:ext uri="{FF2B5EF4-FFF2-40B4-BE49-F238E27FC236}">
                <a16:creationId xmlns:a16="http://schemas.microsoft.com/office/drawing/2014/main" id="{92D82CB2-E319-ADCD-7EED-C8E836F397C1}"/>
              </a:ext>
            </a:extLst>
          </p:cNvPr>
          <p:cNvSpPr>
            <a:spLocks noChangeArrowheads="1"/>
          </p:cNvSpPr>
          <p:nvPr/>
        </p:nvSpPr>
        <p:spPr bwMode="auto">
          <a:xfrm>
            <a:off x="5410200" y="3890415"/>
            <a:ext cx="9601200" cy="4437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sz="3200" dirty="0">
                <a:solidFill>
                  <a:srgbClr val="FFFFFF"/>
                </a:solidFill>
                <a:latin typeface="Muli"/>
              </a:rPr>
              <a:t>With significant changes in remote work, tooling preferences, and AI adoption, the developer work environment is changing quickly. However, businesses and tech executives frequently don't have a clear understanding of how these trends have evolved over time. </a:t>
            </a:r>
          </a:p>
        </p:txBody>
      </p:sp>
      <p:pic>
        <p:nvPicPr>
          <p:cNvPr id="15" name="Graphic 14" descr="Question mark outline">
            <a:extLst>
              <a:ext uri="{FF2B5EF4-FFF2-40B4-BE49-F238E27FC236}">
                <a16:creationId xmlns:a16="http://schemas.microsoft.com/office/drawing/2014/main" id="{2A5E45DB-300B-8C5B-753F-E556393C3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58325" y="3897636"/>
            <a:ext cx="2895601" cy="2895601"/>
          </a:xfrm>
          <a:prstGeom prst="rect">
            <a:avLst/>
          </a:prstGeom>
        </p:spPr>
      </p:pic>
      <p:pic>
        <p:nvPicPr>
          <p:cNvPr id="17" name="Graphic 16" descr="Question mark outline">
            <a:extLst>
              <a:ext uri="{FF2B5EF4-FFF2-40B4-BE49-F238E27FC236}">
                <a16:creationId xmlns:a16="http://schemas.microsoft.com/office/drawing/2014/main" id="{6AB452C8-A99F-D749-3CA2-82973802D8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2362201" y="5829300"/>
            <a:ext cx="2895600" cy="2895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4" name="TextBox 4"/>
          <p:cNvSpPr txBox="1"/>
          <p:nvPr/>
        </p:nvSpPr>
        <p:spPr>
          <a:xfrm>
            <a:off x="4953632" y="3511730"/>
            <a:ext cx="8380734" cy="626634"/>
          </a:xfrm>
          <a:prstGeom prst="rect">
            <a:avLst/>
          </a:prstGeom>
        </p:spPr>
        <p:txBody>
          <a:bodyPr lIns="0" tIns="0" rIns="0" bIns="0" rtlCol="0" anchor="t">
            <a:spAutoFit/>
          </a:bodyPr>
          <a:lstStyle/>
          <a:p>
            <a:pPr algn="ctr">
              <a:lnSpc>
                <a:spcPts val="5217"/>
              </a:lnSpc>
            </a:pPr>
            <a:r>
              <a:rPr lang="en-US" sz="3598" spc="539" dirty="0">
                <a:solidFill>
                  <a:srgbClr val="F4D314"/>
                </a:solidFill>
                <a:latin typeface="Muli"/>
                <a:ea typeface="Muli"/>
                <a:cs typeface="Muli"/>
                <a:sym typeface="Muli"/>
              </a:rPr>
              <a:t>I WANT TO SAY</a:t>
            </a:r>
          </a:p>
        </p:txBody>
      </p:sp>
      <p:sp>
        <p:nvSpPr>
          <p:cNvPr id="5" name="TextBox 5"/>
          <p:cNvSpPr txBox="1"/>
          <p:nvPr/>
        </p:nvSpPr>
        <p:spPr>
          <a:xfrm>
            <a:off x="7048816" y="6857932"/>
            <a:ext cx="4190367" cy="308554"/>
          </a:xfrm>
          <a:prstGeom prst="rect">
            <a:avLst/>
          </a:prstGeom>
        </p:spPr>
        <p:txBody>
          <a:bodyPr lIns="0" tIns="0" rIns="0" bIns="0" rtlCol="0" anchor="t">
            <a:spAutoFit/>
          </a:bodyPr>
          <a:lstStyle/>
          <a:p>
            <a:pPr algn="ctr">
              <a:lnSpc>
                <a:spcPts val="2608"/>
              </a:lnSpc>
            </a:pPr>
            <a:r>
              <a:rPr lang="en-US" sz="1799" spc="269">
                <a:solidFill>
                  <a:srgbClr val="FFFFFF"/>
                </a:solidFill>
                <a:latin typeface="Muli"/>
                <a:ea typeface="Muli"/>
                <a:cs typeface="Muli"/>
                <a:sym typeface="Muli"/>
              </a:rPr>
              <a:t>FOR YOUR ATTENTION</a:t>
            </a:r>
          </a:p>
        </p:txBody>
      </p:sp>
      <p:pic>
        <p:nvPicPr>
          <p:cNvPr id="7" name="Graphic 6" descr="Crown outline">
            <a:extLst>
              <a:ext uri="{FF2B5EF4-FFF2-40B4-BE49-F238E27FC236}">
                <a16:creationId xmlns:a16="http://schemas.microsoft.com/office/drawing/2014/main" id="{9E816360-15F8-A2D8-EE08-B040773358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112742">
            <a:off x="5017678" y="3836569"/>
            <a:ext cx="861253" cy="861253"/>
          </a:xfrm>
          <a:prstGeom prst="rect">
            <a:avLst/>
          </a:prstGeom>
        </p:spPr>
      </p:pic>
      <p:sp>
        <p:nvSpPr>
          <p:cNvPr id="3" name="TextBox 3"/>
          <p:cNvSpPr txBox="1"/>
          <p:nvPr/>
        </p:nvSpPr>
        <p:spPr>
          <a:xfrm>
            <a:off x="2314585" y="4254541"/>
            <a:ext cx="13658828" cy="2757668"/>
          </a:xfrm>
          <a:prstGeom prst="rect">
            <a:avLst/>
          </a:prstGeom>
        </p:spPr>
        <p:txBody>
          <a:bodyPr lIns="0" tIns="0" rIns="0" bIns="0" rtlCol="0" anchor="t">
            <a:spAutoFit/>
          </a:bodyPr>
          <a:lstStyle/>
          <a:p>
            <a:pPr algn="ctr">
              <a:lnSpc>
                <a:spcPts val="21482"/>
              </a:lnSpc>
            </a:pPr>
            <a:r>
              <a:rPr lang="en-US" sz="18680" dirty="0">
                <a:solidFill>
                  <a:srgbClr val="FFFFFF"/>
                </a:solidFill>
                <a:latin typeface="League Gothic"/>
                <a:ea typeface="League Gothic"/>
                <a:cs typeface="League Gothic"/>
                <a:sym typeface="League Gothic"/>
              </a:rPr>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r>
              <a:rPr lang="en-US"/>
              <a:t>Track changes in remote work trends over the years and their correlation with global shifts.Compare popularity of databases, platforms, IDEs, and programming languages to understand developer tool preferences and emerging technologies.Analyze how developers are using AI tools—including their purpose, benefits, and most used AI search tools.Identify patterns and shifts across years to forecast where developer practices might be heading.Support decision-makers (e.g., educators, tool makers, team leads) with actionable insights.</a:t>
            </a:r>
            <a:endParaRPr lang="en-US" dirty="0"/>
          </a:p>
        </p:txBody>
      </p:sp>
      <p:pic>
        <p:nvPicPr>
          <p:cNvPr id="23" name="Graphic 22" descr="Target outline">
            <a:extLst>
              <a:ext uri="{FF2B5EF4-FFF2-40B4-BE49-F238E27FC236}">
                <a16:creationId xmlns:a16="http://schemas.microsoft.com/office/drawing/2014/main" id="{0B88AFA3-9218-1C2D-D748-4E22DDB964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9200" y="2180778"/>
            <a:ext cx="1203975" cy="1203975"/>
          </a:xfrm>
          <a:prstGeom prst="rect">
            <a:avLst/>
          </a:prstGeom>
        </p:spPr>
      </p:pic>
      <p:sp>
        <p:nvSpPr>
          <p:cNvPr id="4" name="TextBox 4"/>
          <p:cNvSpPr txBox="1"/>
          <p:nvPr/>
        </p:nvSpPr>
        <p:spPr>
          <a:xfrm>
            <a:off x="1958325" y="1663131"/>
            <a:ext cx="5985375" cy="1217143"/>
          </a:xfrm>
          <a:prstGeom prst="rect">
            <a:avLst/>
          </a:prstGeom>
        </p:spPr>
        <p:txBody>
          <a:bodyPr lIns="0" tIns="0" rIns="0" bIns="0" rtlCol="0" anchor="t">
            <a:spAutoFit/>
          </a:bodyPr>
          <a:lstStyle/>
          <a:p>
            <a:pPr algn="l">
              <a:lnSpc>
                <a:spcPts val="9413"/>
              </a:lnSpc>
            </a:pPr>
            <a:r>
              <a:rPr lang="en-US" sz="8185" dirty="0">
                <a:solidFill>
                  <a:srgbClr val="FFFFFF"/>
                </a:solidFill>
                <a:latin typeface="League Gothic"/>
                <a:ea typeface="League Gothic"/>
                <a:cs typeface="League Gothic"/>
                <a:sym typeface="League Gothic"/>
              </a:rPr>
              <a:t>AIM</a:t>
            </a:r>
          </a:p>
        </p:txBody>
      </p:sp>
      <p:sp>
        <p:nvSpPr>
          <p:cNvPr id="15" name="Rectangle 3">
            <a:extLst>
              <a:ext uri="{FF2B5EF4-FFF2-40B4-BE49-F238E27FC236}">
                <a16:creationId xmlns:a16="http://schemas.microsoft.com/office/drawing/2014/main" id="{5444B715-DB13-EB65-2B3A-144945A4756F}"/>
              </a:ext>
            </a:extLst>
          </p:cNvPr>
          <p:cNvSpPr>
            <a:spLocks noChangeArrowheads="1"/>
          </p:cNvSpPr>
          <p:nvPr/>
        </p:nvSpPr>
        <p:spPr bwMode="auto">
          <a:xfrm>
            <a:off x="5410200" y="4126586"/>
            <a:ext cx="116586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
                <a:srgbClr val="FFFFFF"/>
              </a:buClr>
              <a:buSzTx/>
              <a:buFont typeface="+mj-lt"/>
              <a:buAutoNum type="arabicPeriod"/>
              <a:tabLst/>
            </a:pPr>
            <a:r>
              <a:rPr kumimoji="0" lang="en-US" altLang="en-US" sz="2800" i="0" u="none" strike="noStrike" cap="none" normalizeH="0" baseline="0" dirty="0">
                <a:ln>
                  <a:noFill/>
                </a:ln>
                <a:solidFill>
                  <a:srgbClr val="F4D314"/>
                </a:solidFill>
                <a:effectLst/>
                <a:latin typeface="Muli" panose="020B0604020202020204" charset="0"/>
              </a:rPr>
              <a:t>Track</a:t>
            </a:r>
            <a:r>
              <a:rPr kumimoji="0" lang="en-US" altLang="en-US" sz="2800" i="0" u="none" strike="noStrike" cap="none" normalizeH="0" baseline="0" dirty="0">
                <a:ln>
                  <a:noFill/>
                </a:ln>
                <a:solidFill>
                  <a:schemeClr val="bg1"/>
                </a:solidFill>
                <a:effectLst/>
                <a:latin typeface="Muli" panose="020B0604020202020204" charset="0"/>
              </a:rPr>
              <a:t> changes in remote work trends over the years</a:t>
            </a:r>
          </a:p>
          <a:p>
            <a:pPr marL="457200" marR="0" lvl="0" indent="-457200" algn="l" defTabSz="914400" rtl="0" eaLnBrk="0" fontAlgn="base" latinLnBrk="0" hangingPunct="0">
              <a:lnSpc>
                <a:spcPct val="100000"/>
              </a:lnSpc>
              <a:spcBef>
                <a:spcPct val="0"/>
              </a:spcBef>
              <a:spcAft>
                <a:spcPct val="0"/>
              </a:spcAft>
              <a:buClr>
                <a:srgbClr val="FFFFFF"/>
              </a:buClr>
              <a:buSzTx/>
              <a:buFont typeface="+mj-lt"/>
              <a:buAutoNum type="arabicPeriod"/>
              <a:tabLst/>
            </a:pPr>
            <a:endParaRPr kumimoji="0" lang="en-US" altLang="en-US" sz="2800" i="0" u="none" strike="noStrike" cap="none" normalizeH="0" baseline="0" dirty="0">
              <a:ln>
                <a:noFill/>
              </a:ln>
              <a:solidFill>
                <a:schemeClr val="bg1"/>
              </a:solidFill>
              <a:effectLst/>
              <a:latin typeface="Muli" panose="020B0604020202020204" charset="0"/>
            </a:endParaRPr>
          </a:p>
          <a:p>
            <a:pPr marL="457200" marR="0" lvl="0" indent="-457200" algn="l" defTabSz="914400" rtl="0" eaLnBrk="0" fontAlgn="base" latinLnBrk="0" hangingPunct="0">
              <a:lnSpc>
                <a:spcPct val="100000"/>
              </a:lnSpc>
              <a:spcBef>
                <a:spcPct val="0"/>
              </a:spcBef>
              <a:spcAft>
                <a:spcPct val="0"/>
              </a:spcAft>
              <a:buClr>
                <a:srgbClr val="FFFFFF"/>
              </a:buClr>
              <a:buSzTx/>
              <a:buFont typeface="+mj-lt"/>
              <a:buAutoNum type="arabicPeriod"/>
              <a:tabLst/>
            </a:pPr>
            <a:r>
              <a:rPr kumimoji="0" lang="en-US" altLang="en-US" sz="2800" i="0" u="none" strike="noStrike" cap="none" normalizeH="0" baseline="0" dirty="0">
                <a:ln>
                  <a:noFill/>
                </a:ln>
                <a:solidFill>
                  <a:srgbClr val="F4D314"/>
                </a:solidFill>
                <a:effectLst/>
                <a:latin typeface="Muli" panose="020B0604020202020204" charset="0"/>
              </a:rPr>
              <a:t>Compare</a:t>
            </a:r>
            <a:r>
              <a:rPr kumimoji="0" lang="en-US" altLang="en-US" sz="2800" i="0" u="none" strike="noStrike" cap="none" normalizeH="0" baseline="0" dirty="0">
                <a:ln>
                  <a:noFill/>
                </a:ln>
                <a:solidFill>
                  <a:schemeClr val="bg1"/>
                </a:solidFill>
                <a:effectLst/>
                <a:latin typeface="Muli" panose="020B0604020202020204" charset="0"/>
              </a:rPr>
              <a:t> popularity of </a:t>
            </a:r>
            <a:r>
              <a:rPr kumimoji="0" lang="en-US" altLang="en-US" sz="2800" i="0" u="none" strike="noStrike" cap="none" normalizeH="0" baseline="0" dirty="0">
                <a:ln>
                  <a:noFill/>
                </a:ln>
                <a:solidFill>
                  <a:srgbClr val="F4D314"/>
                </a:solidFill>
                <a:effectLst/>
                <a:latin typeface="Muli" panose="020B0604020202020204" charset="0"/>
              </a:rPr>
              <a:t>databases</a:t>
            </a:r>
            <a:r>
              <a:rPr kumimoji="0" lang="en-US" altLang="en-US" sz="2800" i="0" u="none" strike="noStrike" cap="none" normalizeH="0" baseline="0" dirty="0">
                <a:ln>
                  <a:noFill/>
                </a:ln>
                <a:solidFill>
                  <a:schemeClr val="bg1"/>
                </a:solidFill>
                <a:effectLst/>
                <a:latin typeface="Muli" panose="020B0604020202020204" charset="0"/>
              </a:rPr>
              <a:t>, </a:t>
            </a:r>
            <a:r>
              <a:rPr kumimoji="0" lang="en-US" altLang="en-US" sz="2800" i="0" u="none" strike="noStrike" cap="none" normalizeH="0" baseline="0" dirty="0">
                <a:ln>
                  <a:noFill/>
                </a:ln>
                <a:solidFill>
                  <a:srgbClr val="F4D314"/>
                </a:solidFill>
                <a:effectLst/>
                <a:latin typeface="Muli" panose="020B0604020202020204" charset="0"/>
              </a:rPr>
              <a:t>platforms, and programming languages</a:t>
            </a:r>
            <a:r>
              <a:rPr kumimoji="0" lang="en-US" altLang="en-US" sz="2800" i="0" u="none" strike="noStrike" cap="none" normalizeH="0" baseline="0" dirty="0">
                <a:ln>
                  <a:noFill/>
                </a:ln>
                <a:solidFill>
                  <a:schemeClr val="bg1"/>
                </a:solidFill>
                <a:effectLst/>
                <a:latin typeface="Muli" panose="020B0604020202020204" charset="0"/>
              </a:rPr>
              <a:t> to understand developer tool preferences and emerging technologies</a:t>
            </a:r>
          </a:p>
          <a:p>
            <a:pPr marL="457200" marR="0" lvl="0" indent="-457200" algn="l" defTabSz="914400" rtl="0" eaLnBrk="0" fontAlgn="base" latinLnBrk="0" hangingPunct="0">
              <a:lnSpc>
                <a:spcPct val="100000"/>
              </a:lnSpc>
              <a:spcBef>
                <a:spcPct val="0"/>
              </a:spcBef>
              <a:spcAft>
                <a:spcPct val="0"/>
              </a:spcAft>
              <a:buClr>
                <a:srgbClr val="FFFFFF"/>
              </a:buClr>
              <a:buSzTx/>
              <a:buFont typeface="+mj-lt"/>
              <a:buAutoNum type="arabicPeriod"/>
              <a:tabLst/>
            </a:pPr>
            <a:endParaRPr kumimoji="0" lang="en-US" altLang="en-US" sz="2800" i="0" u="none" strike="noStrike" cap="none" normalizeH="0" baseline="0" dirty="0">
              <a:ln>
                <a:noFill/>
              </a:ln>
              <a:solidFill>
                <a:schemeClr val="bg1"/>
              </a:solidFill>
              <a:effectLst/>
              <a:latin typeface="Muli" panose="020B0604020202020204" charset="0"/>
            </a:endParaRPr>
          </a:p>
          <a:p>
            <a:pPr marL="457200" marR="0" lvl="0" indent="-457200" algn="l" defTabSz="914400" rtl="0" eaLnBrk="0" fontAlgn="base" latinLnBrk="0" hangingPunct="0">
              <a:lnSpc>
                <a:spcPct val="100000"/>
              </a:lnSpc>
              <a:spcBef>
                <a:spcPct val="0"/>
              </a:spcBef>
              <a:spcAft>
                <a:spcPct val="0"/>
              </a:spcAft>
              <a:buClr>
                <a:srgbClr val="FFFFFF"/>
              </a:buClr>
              <a:buSzTx/>
              <a:buFont typeface="+mj-lt"/>
              <a:buAutoNum type="arabicPeriod"/>
              <a:tabLst/>
            </a:pPr>
            <a:r>
              <a:rPr kumimoji="0" lang="en-US" altLang="en-US" sz="2800" i="0" u="none" strike="noStrike" cap="none" normalizeH="0" baseline="0" dirty="0">
                <a:ln>
                  <a:noFill/>
                </a:ln>
                <a:solidFill>
                  <a:srgbClr val="F4D314"/>
                </a:solidFill>
                <a:effectLst/>
                <a:latin typeface="Muli" panose="020B0604020202020204" charset="0"/>
              </a:rPr>
              <a:t>Analyze</a:t>
            </a:r>
            <a:r>
              <a:rPr kumimoji="0" lang="en-US" altLang="en-US" sz="2800" i="0" u="none" strike="noStrike" cap="none" normalizeH="0" baseline="0" dirty="0">
                <a:ln>
                  <a:noFill/>
                </a:ln>
                <a:solidFill>
                  <a:schemeClr val="bg1"/>
                </a:solidFill>
                <a:effectLst/>
                <a:latin typeface="Muli" panose="020B0604020202020204" charset="0"/>
              </a:rPr>
              <a:t> how developers are using </a:t>
            </a:r>
            <a:r>
              <a:rPr kumimoji="0" lang="en-US" altLang="en-US" sz="2800" i="0" u="none" strike="noStrike" cap="none" normalizeH="0" baseline="0" dirty="0">
                <a:ln>
                  <a:noFill/>
                </a:ln>
                <a:solidFill>
                  <a:srgbClr val="F4D314"/>
                </a:solidFill>
                <a:effectLst/>
                <a:latin typeface="Muli" panose="020B0604020202020204" charset="0"/>
              </a:rPr>
              <a:t>AI tools </a:t>
            </a:r>
            <a:r>
              <a:rPr kumimoji="0" lang="en-US" altLang="en-US" sz="2800" i="0" u="none" strike="noStrike" cap="none" normalizeH="0" baseline="0" dirty="0">
                <a:ln>
                  <a:noFill/>
                </a:ln>
                <a:solidFill>
                  <a:schemeClr val="bg1"/>
                </a:solidFill>
                <a:effectLst/>
                <a:latin typeface="Muli" panose="020B0604020202020204" charset="0"/>
              </a:rPr>
              <a:t>including their purpose, benefits, and most used AI search tools</a:t>
            </a:r>
          </a:p>
          <a:p>
            <a:pPr marL="457200" marR="0" lvl="0" indent="-457200" algn="l" defTabSz="914400" rtl="0" eaLnBrk="0" fontAlgn="base" latinLnBrk="0" hangingPunct="0">
              <a:lnSpc>
                <a:spcPct val="100000"/>
              </a:lnSpc>
              <a:spcBef>
                <a:spcPct val="0"/>
              </a:spcBef>
              <a:spcAft>
                <a:spcPct val="0"/>
              </a:spcAft>
              <a:buClr>
                <a:srgbClr val="FFFFFF"/>
              </a:buClr>
              <a:buSzTx/>
              <a:buFont typeface="+mj-lt"/>
              <a:buAutoNum type="arabicPeriod"/>
              <a:tabLst/>
            </a:pPr>
            <a:endParaRPr kumimoji="0" lang="en-US" altLang="en-US" sz="2800" i="0" u="none" strike="noStrike" cap="none" normalizeH="0" baseline="0" dirty="0">
              <a:ln>
                <a:noFill/>
              </a:ln>
              <a:solidFill>
                <a:schemeClr val="bg1"/>
              </a:solidFill>
              <a:effectLst/>
              <a:latin typeface="Muli" panose="020B0604020202020204" charset="0"/>
            </a:endParaRPr>
          </a:p>
          <a:p>
            <a:pPr marL="514350" marR="0" lvl="0" indent="-514350" algn="l" defTabSz="914400" rtl="0" eaLnBrk="0" fontAlgn="base" latinLnBrk="0" hangingPunct="0">
              <a:lnSpc>
                <a:spcPct val="100000"/>
              </a:lnSpc>
              <a:spcBef>
                <a:spcPct val="0"/>
              </a:spcBef>
              <a:spcAft>
                <a:spcPct val="0"/>
              </a:spcAft>
              <a:buClr>
                <a:srgbClr val="FFFFFF"/>
              </a:buClr>
              <a:buSzTx/>
              <a:buFont typeface="+mj-lt"/>
              <a:buAutoNum type="arabicPeriod"/>
              <a:tabLst/>
            </a:pPr>
            <a:r>
              <a:rPr kumimoji="0" lang="en-US" altLang="en-US" sz="2800" i="0" u="none" strike="noStrike" cap="none" normalizeH="0" baseline="0" dirty="0">
                <a:ln>
                  <a:noFill/>
                </a:ln>
                <a:solidFill>
                  <a:srgbClr val="F4D314"/>
                </a:solidFill>
                <a:effectLst/>
                <a:latin typeface="Muli" panose="020B0604020202020204" charset="0"/>
              </a:rPr>
              <a:t>Support</a:t>
            </a:r>
            <a:r>
              <a:rPr kumimoji="0" lang="en-US" altLang="en-US" sz="2800" i="0" u="none" strike="noStrike" cap="none" normalizeH="0" baseline="0" dirty="0">
                <a:ln>
                  <a:noFill/>
                </a:ln>
                <a:solidFill>
                  <a:schemeClr val="bg1"/>
                </a:solidFill>
                <a:effectLst/>
                <a:latin typeface="Muli" panose="020B0604020202020204" charset="0"/>
              </a:rPr>
              <a:t> decision-makers to identify Market Salary</a:t>
            </a:r>
          </a:p>
        </p:txBody>
      </p:sp>
      <p:sp>
        <p:nvSpPr>
          <p:cNvPr id="20" name="Freeform 7">
            <a:extLst>
              <a:ext uri="{FF2B5EF4-FFF2-40B4-BE49-F238E27FC236}">
                <a16:creationId xmlns:a16="http://schemas.microsoft.com/office/drawing/2014/main" id="{C0B2DF48-9F90-53DD-D137-E2C073662ABF}"/>
              </a:ext>
            </a:extLst>
          </p:cNvPr>
          <p:cNvSpPr/>
          <p:nvPr/>
        </p:nvSpPr>
        <p:spPr>
          <a:xfrm>
            <a:off x="17754600" y="-114300"/>
            <a:ext cx="1600200" cy="16764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Tree>
    <p:extLst>
      <p:ext uri="{BB962C8B-B14F-4D97-AF65-F5344CB8AC3E}">
        <p14:creationId xmlns:p14="http://schemas.microsoft.com/office/powerpoint/2010/main" val="2047116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4733232" y="4007700"/>
            <a:ext cx="2624131" cy="2703430"/>
            <a:chOff x="0" y="-24562"/>
            <a:chExt cx="812800" cy="837362"/>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id="5" name="TextBox 5"/>
            <p:cNvSpPr txBox="1"/>
            <p:nvPr/>
          </p:nvSpPr>
          <p:spPr>
            <a:xfrm>
              <a:off x="18459" y="-24562"/>
              <a:ext cx="775880" cy="765175"/>
            </a:xfrm>
            <a:prstGeom prst="rect">
              <a:avLst/>
            </a:prstGeom>
          </p:spPr>
          <p:txBody>
            <a:bodyPr lIns="50800" tIns="50800" rIns="50800" bIns="50800" rtlCol="0" anchor="ctr"/>
            <a:lstStyle/>
            <a:p>
              <a:pPr algn="ctr"/>
              <a:r>
                <a:rPr lang="en-US" sz="4000" b="1" dirty="0">
                  <a:solidFill>
                    <a:srgbClr val="000000"/>
                  </a:solidFill>
                  <a:latin typeface="Muli Bold"/>
                  <a:ea typeface="Muli Bold"/>
                  <a:cs typeface="Muli Bold"/>
                  <a:sym typeface="Muli Bold"/>
                </a:rPr>
                <a:t>5 Datasets</a:t>
              </a:r>
            </a:p>
          </p:txBody>
        </p:sp>
      </p:grpSp>
      <p:grpSp>
        <p:nvGrpSpPr>
          <p:cNvPr id="6" name="Group 6"/>
          <p:cNvGrpSpPr/>
          <p:nvPr/>
        </p:nvGrpSpPr>
        <p:grpSpPr>
          <a:xfrm>
            <a:off x="12397488" y="4086999"/>
            <a:ext cx="2624131" cy="26241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id="8" name="TextBox 8"/>
            <p:cNvSpPr txBox="1"/>
            <p:nvPr/>
          </p:nvSpPr>
          <p:spPr>
            <a:xfrm>
              <a:off x="76200" y="22098"/>
              <a:ext cx="660400" cy="765175"/>
            </a:xfrm>
            <a:prstGeom prst="rect">
              <a:avLst/>
            </a:prstGeom>
          </p:spPr>
          <p:txBody>
            <a:bodyPr lIns="50800" tIns="50800" rIns="50800" bIns="50800" rtlCol="0" anchor="ctr"/>
            <a:lstStyle/>
            <a:p>
              <a:pPr algn="ctr">
                <a:lnSpc>
                  <a:spcPts val="6959"/>
                </a:lnSpc>
              </a:pPr>
              <a:r>
                <a:rPr lang="en-US" sz="4800" b="1" dirty="0">
                  <a:solidFill>
                    <a:srgbClr val="000000"/>
                  </a:solidFill>
                  <a:latin typeface="Muli Bold"/>
                  <a:ea typeface="Muli Bold"/>
                  <a:cs typeface="Muli Bold"/>
                  <a:sym typeface="Muli Bold"/>
                </a:rPr>
                <a:t>32yrs</a:t>
              </a:r>
            </a:p>
          </p:txBody>
        </p:sp>
      </p:grpSp>
      <p:grpSp>
        <p:nvGrpSpPr>
          <p:cNvPr id="9" name="Group 9"/>
          <p:cNvGrpSpPr/>
          <p:nvPr/>
        </p:nvGrpSpPr>
        <p:grpSpPr>
          <a:xfrm>
            <a:off x="8565360" y="4086999"/>
            <a:ext cx="2624131" cy="262413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id="11" name="TextBox 11"/>
            <p:cNvSpPr txBox="1"/>
            <p:nvPr/>
          </p:nvSpPr>
          <p:spPr>
            <a:xfrm>
              <a:off x="76200" y="23611"/>
              <a:ext cx="660400" cy="765175"/>
            </a:xfrm>
            <a:prstGeom prst="rect">
              <a:avLst/>
            </a:prstGeom>
          </p:spPr>
          <p:txBody>
            <a:bodyPr lIns="50800" tIns="50800" rIns="50800" bIns="50800" rtlCol="0" anchor="ctr"/>
            <a:lstStyle/>
            <a:p>
              <a:pPr algn="ctr">
                <a:lnSpc>
                  <a:spcPts val="6959"/>
                </a:lnSpc>
              </a:pPr>
              <a:r>
                <a:rPr lang="en-US" sz="4800" b="1" dirty="0">
                  <a:solidFill>
                    <a:srgbClr val="000000"/>
                  </a:solidFill>
                  <a:latin typeface="Muli Bold"/>
                  <a:ea typeface="Muli Bold"/>
                  <a:cs typeface="Muli Bold"/>
                  <a:sym typeface="Muli Bold"/>
                </a:rPr>
                <a:t>375K</a:t>
              </a:r>
            </a:p>
          </p:txBody>
        </p:sp>
      </p:grpSp>
      <p:sp>
        <p:nvSpPr>
          <p:cNvPr id="17" name="TextBox 17"/>
          <p:cNvSpPr txBox="1"/>
          <p:nvPr/>
        </p:nvSpPr>
        <p:spPr>
          <a:xfrm>
            <a:off x="4606413" y="7161196"/>
            <a:ext cx="2877760" cy="333425"/>
          </a:xfrm>
          <a:prstGeom prst="rect">
            <a:avLst/>
          </a:prstGeom>
        </p:spPr>
        <p:txBody>
          <a:bodyPr wrap="square" lIns="0" tIns="0" rIns="0" bIns="0" rtlCol="0" anchor="t">
            <a:spAutoFit/>
          </a:bodyPr>
          <a:lstStyle/>
          <a:p>
            <a:pPr algn="ctr">
              <a:lnSpc>
                <a:spcPts val="2645"/>
              </a:lnSpc>
            </a:pPr>
            <a:r>
              <a:rPr lang="en-US" sz="2300" dirty="0">
                <a:solidFill>
                  <a:srgbClr val="F4D314"/>
                </a:solidFill>
                <a:latin typeface="Muli"/>
                <a:ea typeface="Muli"/>
                <a:cs typeface="Muli"/>
                <a:sym typeface="Muli"/>
              </a:rPr>
              <a:t>TIME FRAME</a:t>
            </a:r>
          </a:p>
        </p:txBody>
      </p:sp>
      <p:sp>
        <p:nvSpPr>
          <p:cNvPr id="18" name="TextBox 18"/>
          <p:cNvSpPr txBox="1"/>
          <p:nvPr/>
        </p:nvSpPr>
        <p:spPr>
          <a:xfrm>
            <a:off x="12367725" y="7254109"/>
            <a:ext cx="2675503" cy="338455"/>
          </a:xfrm>
          <a:prstGeom prst="rect">
            <a:avLst/>
          </a:prstGeom>
        </p:spPr>
        <p:txBody>
          <a:bodyPr lIns="0" tIns="0" rIns="0" bIns="0" rtlCol="0" anchor="t">
            <a:spAutoFit/>
          </a:bodyPr>
          <a:lstStyle/>
          <a:p>
            <a:pPr algn="ctr">
              <a:lnSpc>
                <a:spcPts val="2645"/>
              </a:lnSpc>
            </a:pPr>
            <a:r>
              <a:rPr lang="en-US" sz="2300" dirty="0">
                <a:solidFill>
                  <a:srgbClr val="F4D314"/>
                </a:solidFill>
                <a:latin typeface="Muli"/>
                <a:ea typeface="Muli"/>
                <a:cs typeface="Muli"/>
                <a:sym typeface="Muli"/>
              </a:rPr>
              <a:t>AVG AGE</a:t>
            </a:r>
          </a:p>
        </p:txBody>
      </p:sp>
      <p:sp>
        <p:nvSpPr>
          <p:cNvPr id="19" name="TextBox 19"/>
          <p:cNvSpPr txBox="1"/>
          <p:nvPr/>
        </p:nvSpPr>
        <p:spPr>
          <a:xfrm>
            <a:off x="8359026" y="7036454"/>
            <a:ext cx="3036798" cy="666849"/>
          </a:xfrm>
          <a:prstGeom prst="rect">
            <a:avLst/>
          </a:prstGeom>
        </p:spPr>
        <p:txBody>
          <a:bodyPr lIns="0" tIns="0" rIns="0" bIns="0" rtlCol="0" anchor="t">
            <a:spAutoFit/>
          </a:bodyPr>
          <a:lstStyle/>
          <a:p>
            <a:pPr algn="ctr">
              <a:lnSpc>
                <a:spcPts val="2645"/>
              </a:lnSpc>
            </a:pPr>
            <a:r>
              <a:rPr lang="en-US" sz="2300" dirty="0">
                <a:solidFill>
                  <a:srgbClr val="F4D314"/>
                </a:solidFill>
                <a:latin typeface="Muli"/>
                <a:ea typeface="Muli"/>
                <a:cs typeface="Muli"/>
                <a:sym typeface="Muli"/>
              </a:rPr>
              <a:t>NUMBER OF PARTICIPANTS</a:t>
            </a:r>
          </a:p>
        </p:txBody>
      </p:sp>
      <p:sp>
        <p:nvSpPr>
          <p:cNvPr id="21" name="TextBox 21"/>
          <p:cNvSpPr txBox="1"/>
          <p:nvPr/>
        </p:nvSpPr>
        <p:spPr>
          <a:xfrm>
            <a:off x="8528228" y="7770075"/>
            <a:ext cx="2698394" cy="827984"/>
          </a:xfrm>
          <a:prstGeom prst="rect">
            <a:avLst/>
          </a:prstGeom>
        </p:spPr>
        <p:txBody>
          <a:bodyPr lIns="0" tIns="0" rIns="0" bIns="0" rtlCol="0" anchor="t">
            <a:spAutoFit/>
          </a:bodyPr>
          <a:lstStyle/>
          <a:p>
            <a:pPr algn="ctr">
              <a:lnSpc>
                <a:spcPts val="2210"/>
              </a:lnSpc>
            </a:pPr>
            <a:r>
              <a:rPr lang="en-US" sz="1700" dirty="0">
                <a:solidFill>
                  <a:srgbClr val="FFFFFF"/>
                </a:solidFill>
                <a:latin typeface="Muli"/>
                <a:ea typeface="Muli"/>
                <a:cs typeface="Muli"/>
                <a:sym typeface="Muli"/>
              </a:rPr>
              <a:t>Total Number of Participants from 2020-2024</a:t>
            </a:r>
          </a:p>
        </p:txBody>
      </p:sp>
      <p:sp>
        <p:nvSpPr>
          <p:cNvPr id="22" name="TextBox 22"/>
          <p:cNvSpPr txBox="1"/>
          <p:nvPr/>
        </p:nvSpPr>
        <p:spPr>
          <a:xfrm>
            <a:off x="4928956" y="7764388"/>
            <a:ext cx="2232675" cy="545855"/>
          </a:xfrm>
          <a:prstGeom prst="rect">
            <a:avLst/>
          </a:prstGeom>
        </p:spPr>
        <p:txBody>
          <a:bodyPr wrap="square" lIns="0" tIns="0" rIns="0" bIns="0" rtlCol="0" anchor="t">
            <a:spAutoFit/>
          </a:bodyPr>
          <a:lstStyle/>
          <a:p>
            <a:pPr algn="ctr">
              <a:lnSpc>
                <a:spcPts val="2210"/>
              </a:lnSpc>
            </a:pPr>
            <a:r>
              <a:rPr lang="en-US" sz="1700" dirty="0">
                <a:solidFill>
                  <a:srgbClr val="FFFFFF"/>
                </a:solidFill>
                <a:latin typeface="Muli"/>
                <a:ea typeface="Muli"/>
                <a:cs typeface="Muli"/>
                <a:sym typeface="Muli"/>
              </a:rPr>
              <a:t>Years Covered in the Dataset (2020–2024)</a:t>
            </a:r>
          </a:p>
        </p:txBody>
      </p:sp>
      <p:sp>
        <p:nvSpPr>
          <p:cNvPr id="23" name="TextBox 23"/>
          <p:cNvSpPr txBox="1"/>
          <p:nvPr/>
        </p:nvSpPr>
        <p:spPr>
          <a:xfrm>
            <a:off x="12356280" y="7770075"/>
            <a:ext cx="2698394" cy="827984"/>
          </a:xfrm>
          <a:prstGeom prst="rect">
            <a:avLst/>
          </a:prstGeom>
        </p:spPr>
        <p:txBody>
          <a:bodyPr lIns="0" tIns="0" rIns="0" bIns="0" rtlCol="0" anchor="t">
            <a:spAutoFit/>
          </a:bodyPr>
          <a:lstStyle/>
          <a:p>
            <a:pPr algn="ctr">
              <a:lnSpc>
                <a:spcPts val="2210"/>
              </a:lnSpc>
            </a:pPr>
            <a:r>
              <a:rPr lang="en-US" sz="1700" dirty="0">
                <a:solidFill>
                  <a:srgbClr val="FFFFFF"/>
                </a:solidFill>
                <a:latin typeface="Muli"/>
                <a:ea typeface="Muli"/>
                <a:cs typeface="Muli"/>
                <a:sym typeface="Muli"/>
              </a:rPr>
              <a:t>Average Age of Participants Throughout The Years</a:t>
            </a:r>
          </a:p>
        </p:txBody>
      </p:sp>
      <p:pic>
        <p:nvPicPr>
          <p:cNvPr id="27" name="Graphic 26" descr="Theatre outline">
            <a:extLst>
              <a:ext uri="{FF2B5EF4-FFF2-40B4-BE49-F238E27FC236}">
                <a16:creationId xmlns:a16="http://schemas.microsoft.com/office/drawing/2014/main" id="{2F3B6247-8846-4350-FAD9-8F6195A907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2153776"/>
            <a:ext cx="1452996" cy="1452996"/>
          </a:xfrm>
          <a:prstGeom prst="rect">
            <a:avLst/>
          </a:prstGeom>
        </p:spPr>
      </p:pic>
      <p:sp>
        <p:nvSpPr>
          <p:cNvPr id="16" name="TextBox 16"/>
          <p:cNvSpPr txBox="1"/>
          <p:nvPr/>
        </p:nvSpPr>
        <p:spPr>
          <a:xfrm>
            <a:off x="1958325" y="1663131"/>
            <a:ext cx="5985375" cy="1217143"/>
          </a:xfrm>
          <a:prstGeom prst="rect">
            <a:avLst/>
          </a:prstGeom>
        </p:spPr>
        <p:txBody>
          <a:bodyPr lIns="0" tIns="0" rIns="0" bIns="0" rtlCol="0" anchor="t">
            <a:spAutoFit/>
          </a:bodyPr>
          <a:lstStyle/>
          <a:p>
            <a:pPr algn="l">
              <a:lnSpc>
                <a:spcPts val="9413"/>
              </a:lnSpc>
            </a:pPr>
            <a:r>
              <a:rPr lang="en-US" sz="8185" dirty="0">
                <a:solidFill>
                  <a:srgbClr val="FFFFFF"/>
                </a:solidFill>
                <a:latin typeface="League Gothic"/>
                <a:ea typeface="League Gothic"/>
                <a:cs typeface="League Gothic"/>
                <a:sym typeface="League Gothic"/>
              </a:rPr>
              <a:t>DATA OVERVIEW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1958325" y="1663131"/>
            <a:ext cx="7719074" cy="1205458"/>
          </a:xfrm>
          <a:prstGeom prst="rect">
            <a:avLst/>
          </a:prstGeom>
        </p:spPr>
        <p:txBody>
          <a:bodyPr wrap="square" lIns="0" tIns="0" rIns="0" bIns="0" rtlCol="0" anchor="t">
            <a:spAutoFit/>
          </a:bodyPr>
          <a:lstStyle/>
          <a:p>
            <a:pPr algn="l">
              <a:lnSpc>
                <a:spcPts val="9413"/>
              </a:lnSpc>
            </a:pPr>
            <a:r>
              <a:rPr lang="en-US" sz="8185" dirty="0">
                <a:solidFill>
                  <a:srgbClr val="FFFFFF"/>
                </a:solidFill>
                <a:latin typeface="League Gothic"/>
                <a:ea typeface="League Gothic"/>
                <a:cs typeface="League Gothic"/>
                <a:sym typeface="League Gothic"/>
              </a:rPr>
              <a:t>NUMBER OF PARTICIPANTS</a:t>
            </a:r>
          </a:p>
        </p:txBody>
      </p:sp>
      <p:pic>
        <p:nvPicPr>
          <p:cNvPr id="7" name="Picture 6" descr="A graph of different colored rectangles&#10;&#10;Description automatically generated">
            <a:extLst>
              <a:ext uri="{FF2B5EF4-FFF2-40B4-BE49-F238E27FC236}">
                <a16:creationId xmlns:a16="http://schemas.microsoft.com/office/drawing/2014/main" id="{9134E14C-F050-86CB-C844-DF16C38CC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2781300"/>
            <a:ext cx="12877800" cy="7243763"/>
          </a:xfrm>
          <a:prstGeom prst="rect">
            <a:avLst/>
          </a:prstGeom>
        </p:spPr>
      </p:pic>
    </p:spTree>
    <p:extLst>
      <p:ext uri="{BB962C8B-B14F-4D97-AF65-F5344CB8AC3E}">
        <p14:creationId xmlns:p14="http://schemas.microsoft.com/office/powerpoint/2010/main" val="17645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sp>
        <p:nvSpPr>
          <p:cNvPr id="4" name="TextBox 4"/>
          <p:cNvSpPr txBox="1"/>
          <p:nvPr/>
        </p:nvSpPr>
        <p:spPr>
          <a:xfrm>
            <a:off x="1958325" y="1663131"/>
            <a:ext cx="5985375" cy="1205458"/>
          </a:xfrm>
          <a:prstGeom prst="rect">
            <a:avLst/>
          </a:prstGeom>
        </p:spPr>
        <p:txBody>
          <a:bodyPr lIns="0" tIns="0" rIns="0" bIns="0" rtlCol="0" anchor="t">
            <a:spAutoFit/>
          </a:bodyPr>
          <a:lstStyle/>
          <a:p>
            <a:pPr algn="l">
              <a:lnSpc>
                <a:spcPts val="9413"/>
              </a:lnSpc>
            </a:pPr>
            <a:r>
              <a:rPr lang="en-US" sz="8185" dirty="0">
                <a:solidFill>
                  <a:srgbClr val="FFFFFF"/>
                </a:solidFill>
                <a:latin typeface="League Gothic"/>
                <a:ea typeface="League Gothic"/>
                <a:cs typeface="League Gothic"/>
                <a:sym typeface="League Gothic"/>
              </a:rPr>
              <a:t>DEMOGRAPHIC</a:t>
            </a:r>
          </a:p>
        </p:txBody>
      </p:sp>
      <p:pic>
        <p:nvPicPr>
          <p:cNvPr id="9" name="Picture 8" descr="A graph of different colored bars&#10;&#10;Description automatically generated">
            <a:extLst>
              <a:ext uri="{FF2B5EF4-FFF2-40B4-BE49-F238E27FC236}">
                <a16:creationId xmlns:a16="http://schemas.microsoft.com/office/drawing/2014/main" id="{C46224C1-2589-816C-B0DE-0F8E0B95BF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2705100"/>
            <a:ext cx="11430000" cy="7620000"/>
          </a:xfrm>
          <a:prstGeom prst="rect">
            <a:avLst/>
          </a:prstGeom>
        </p:spPr>
      </p:pic>
    </p:spTree>
    <p:extLst>
      <p:ext uri="{BB962C8B-B14F-4D97-AF65-F5344CB8AC3E}">
        <p14:creationId xmlns:p14="http://schemas.microsoft.com/office/powerpoint/2010/main" val="2698343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1958325" y="1663131"/>
            <a:ext cx="8252474" cy="1205458"/>
          </a:xfrm>
          <a:prstGeom prst="rect">
            <a:avLst/>
          </a:prstGeom>
        </p:spPr>
        <p:txBody>
          <a:bodyPr wrap="square" lIns="0" tIns="0" rIns="0" bIns="0" rtlCol="0" anchor="t">
            <a:spAutoFit/>
          </a:bodyPr>
          <a:lstStyle/>
          <a:p>
            <a:pPr algn="l">
              <a:lnSpc>
                <a:spcPts val="9413"/>
              </a:lnSpc>
            </a:pPr>
            <a:r>
              <a:rPr lang="en-US" sz="8185" dirty="0">
                <a:solidFill>
                  <a:srgbClr val="FFFFFF"/>
                </a:solidFill>
                <a:latin typeface="League Gothic"/>
                <a:ea typeface="League Gothic"/>
                <a:cs typeface="League Gothic"/>
                <a:sym typeface="League Gothic"/>
              </a:rPr>
              <a:t>EMPLOYMENT STATUS</a:t>
            </a:r>
          </a:p>
        </p:txBody>
      </p:sp>
      <p:pic>
        <p:nvPicPr>
          <p:cNvPr id="8" name="Picture 7" descr="A graph with different colored squares&#10;&#10;Description automatically generated">
            <a:extLst>
              <a:ext uri="{FF2B5EF4-FFF2-40B4-BE49-F238E27FC236}">
                <a16:creationId xmlns:a16="http://schemas.microsoft.com/office/drawing/2014/main" id="{3483200E-F993-5E48-7455-C681623EF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862444"/>
            <a:ext cx="12192000" cy="6858000"/>
          </a:xfrm>
          <a:prstGeom prst="rect">
            <a:avLst/>
          </a:prstGeom>
        </p:spPr>
      </p:pic>
    </p:spTree>
    <p:extLst>
      <p:ext uri="{BB962C8B-B14F-4D97-AF65-F5344CB8AC3E}">
        <p14:creationId xmlns:p14="http://schemas.microsoft.com/office/powerpoint/2010/main" val="1645141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txBody>
          <a:bodyPr/>
          <a:lstStyle/>
          <a:p>
            <a:endParaRPr lang="en-US" dirty="0"/>
          </a:p>
        </p:txBody>
      </p:sp>
      <p:pic>
        <p:nvPicPr>
          <p:cNvPr id="4" name="Picture 3" descr="A graph of different colored bars&#10;&#10;Description automatically generated with medium confidence">
            <a:extLst>
              <a:ext uri="{FF2B5EF4-FFF2-40B4-BE49-F238E27FC236}">
                <a16:creationId xmlns:a16="http://schemas.microsoft.com/office/drawing/2014/main" id="{412AEB13-46E7-32EE-1373-7A1D6943CB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2612409"/>
            <a:ext cx="14897100" cy="6620933"/>
          </a:xfrm>
          <a:prstGeom prst="rect">
            <a:avLst/>
          </a:prstGeom>
        </p:spPr>
      </p:pic>
      <p:sp>
        <p:nvSpPr>
          <p:cNvPr id="6" name="TextBox 6"/>
          <p:cNvSpPr txBox="1"/>
          <p:nvPr/>
        </p:nvSpPr>
        <p:spPr>
          <a:xfrm>
            <a:off x="1958325" y="1663131"/>
            <a:ext cx="5985375" cy="1217143"/>
          </a:xfrm>
          <a:prstGeom prst="rect">
            <a:avLst/>
          </a:prstGeom>
        </p:spPr>
        <p:txBody>
          <a:bodyPr lIns="0" tIns="0" rIns="0" bIns="0" rtlCol="0" anchor="t">
            <a:spAutoFit/>
          </a:bodyPr>
          <a:lstStyle/>
          <a:p>
            <a:pPr algn="l">
              <a:lnSpc>
                <a:spcPts val="9413"/>
              </a:lnSpc>
            </a:pPr>
            <a:r>
              <a:rPr lang="en-US" sz="8185" dirty="0">
                <a:solidFill>
                  <a:srgbClr val="FFFFFF"/>
                </a:solidFill>
                <a:latin typeface="League Gothic"/>
                <a:ea typeface="League Gothic"/>
                <a:cs typeface="League Gothic"/>
                <a:sym typeface="League Gothic"/>
              </a:rPr>
              <a:t>REMOTE WORK</a:t>
            </a:r>
          </a:p>
        </p:txBody>
      </p:sp>
      <p:sp>
        <p:nvSpPr>
          <p:cNvPr id="13" name="TextBox 13"/>
          <p:cNvSpPr txBox="1"/>
          <p:nvPr/>
        </p:nvSpPr>
        <p:spPr>
          <a:xfrm>
            <a:off x="3200400" y="9452041"/>
            <a:ext cx="13639800" cy="295658"/>
          </a:xfrm>
          <a:prstGeom prst="rect">
            <a:avLst/>
          </a:prstGeom>
        </p:spPr>
        <p:txBody>
          <a:bodyPr wrap="square" lIns="0" tIns="0" rIns="0" bIns="0" rtlCol="0" anchor="t">
            <a:spAutoFit/>
          </a:bodyPr>
          <a:lstStyle/>
          <a:p>
            <a:pPr algn="ctr">
              <a:lnSpc>
                <a:spcPts val="2520"/>
              </a:lnSpc>
            </a:pPr>
            <a:r>
              <a:rPr lang="en-US" sz="1800" dirty="0">
                <a:solidFill>
                  <a:srgbClr val="FFFFFF"/>
                </a:solidFill>
                <a:latin typeface="Muli"/>
                <a:ea typeface="Muli"/>
                <a:cs typeface="Muli"/>
                <a:sym typeface="Muli"/>
              </a:rPr>
              <a:t>This graph shows </a:t>
            </a:r>
            <a:r>
              <a:rPr lang="en-US" dirty="0">
                <a:solidFill>
                  <a:srgbClr val="FFFFFF"/>
                </a:solidFill>
                <a:latin typeface="Muli"/>
                <a:ea typeface="Muli"/>
                <a:cs typeface="Muli"/>
                <a:sym typeface="Muli"/>
              </a:rPr>
              <a:t>that </a:t>
            </a:r>
            <a:r>
              <a:rPr lang="en-US" sz="1800" dirty="0">
                <a:solidFill>
                  <a:srgbClr val="FFFFFF"/>
                </a:solidFill>
                <a:latin typeface="Muli"/>
                <a:ea typeface="Muli"/>
                <a:cs typeface="Muli"/>
                <a:sym typeface="Muli"/>
              </a:rPr>
              <a:t>Hybrid Work Status </a:t>
            </a:r>
            <a:r>
              <a:rPr lang="en-US" dirty="0">
                <a:solidFill>
                  <a:srgbClr val="FFFFFF"/>
                </a:solidFill>
                <a:latin typeface="Muli"/>
                <a:ea typeface="Muli"/>
                <a:cs typeface="Muli"/>
                <a:sym typeface="Muli"/>
              </a:rPr>
              <a:t>is dominant in Europe Region followed by Remote Work</a:t>
            </a:r>
            <a:endParaRPr lang="en-US" sz="1800" dirty="0">
              <a:solidFill>
                <a:srgbClr val="FFFFFF"/>
              </a:solidFill>
              <a:latin typeface="Muli"/>
              <a:ea typeface="Muli"/>
              <a:cs typeface="Muli"/>
              <a:sym typeface="Mul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83416" b="-83416"/>
            </a:stretch>
          </a:blipFill>
        </p:spPr>
        <p:txBody>
          <a:bodyPr/>
          <a:lstStyle/>
          <a:p>
            <a:endParaRPr lang="en-US" dirty="0"/>
          </a:p>
        </p:txBody>
      </p:sp>
      <p:sp>
        <p:nvSpPr>
          <p:cNvPr id="6" name="TextBox 6"/>
          <p:cNvSpPr txBox="1"/>
          <p:nvPr/>
        </p:nvSpPr>
        <p:spPr>
          <a:xfrm>
            <a:off x="1958325" y="1663131"/>
            <a:ext cx="5985375" cy="1217143"/>
          </a:xfrm>
          <a:prstGeom prst="rect">
            <a:avLst/>
          </a:prstGeom>
        </p:spPr>
        <p:txBody>
          <a:bodyPr lIns="0" tIns="0" rIns="0" bIns="0" rtlCol="0" anchor="t">
            <a:spAutoFit/>
          </a:bodyPr>
          <a:lstStyle/>
          <a:p>
            <a:pPr algn="l">
              <a:lnSpc>
                <a:spcPts val="9413"/>
              </a:lnSpc>
            </a:pPr>
            <a:r>
              <a:rPr lang="en-US" sz="8185" dirty="0">
                <a:solidFill>
                  <a:srgbClr val="FFFFFF"/>
                </a:solidFill>
                <a:latin typeface="League Gothic"/>
                <a:ea typeface="League Gothic"/>
                <a:cs typeface="League Gothic"/>
                <a:sym typeface="League Gothic"/>
              </a:rPr>
              <a:t>SALARY TREND</a:t>
            </a:r>
          </a:p>
        </p:txBody>
      </p:sp>
      <p:sp>
        <p:nvSpPr>
          <p:cNvPr id="13" name="TextBox 13"/>
          <p:cNvSpPr txBox="1"/>
          <p:nvPr/>
        </p:nvSpPr>
        <p:spPr>
          <a:xfrm>
            <a:off x="2048380" y="9737872"/>
            <a:ext cx="14881875" cy="295658"/>
          </a:xfrm>
          <a:prstGeom prst="rect">
            <a:avLst/>
          </a:prstGeom>
        </p:spPr>
        <p:txBody>
          <a:bodyPr wrap="square" lIns="0" tIns="0" rIns="0" bIns="0" rtlCol="0" anchor="t">
            <a:spAutoFit/>
          </a:bodyPr>
          <a:lstStyle/>
          <a:p>
            <a:pPr algn="ctr">
              <a:lnSpc>
                <a:spcPts val="2520"/>
              </a:lnSpc>
            </a:pPr>
            <a:r>
              <a:rPr lang="en-US" dirty="0">
                <a:solidFill>
                  <a:srgbClr val="FFFFFF"/>
                </a:solidFill>
                <a:latin typeface="Muli"/>
                <a:ea typeface="Muli"/>
                <a:cs typeface="Muli"/>
                <a:sym typeface="Muli"/>
              </a:rPr>
              <a:t>This graph shows that 2022 is the Salary peak across all years </a:t>
            </a:r>
            <a:endParaRPr lang="en-US" sz="1800" dirty="0">
              <a:solidFill>
                <a:srgbClr val="FFFFFF"/>
              </a:solidFill>
              <a:latin typeface="Muli"/>
              <a:ea typeface="Muli"/>
              <a:cs typeface="Muli"/>
              <a:sym typeface="Muli"/>
            </a:endParaRPr>
          </a:p>
        </p:txBody>
      </p:sp>
      <p:pic>
        <p:nvPicPr>
          <p:cNvPr id="4" name="Picture 3" descr="A graph of different colored lines&#10;&#10;Description automatically generated">
            <a:extLst>
              <a:ext uri="{FF2B5EF4-FFF2-40B4-BE49-F238E27FC236}">
                <a16:creationId xmlns:a16="http://schemas.microsoft.com/office/drawing/2014/main" id="{3D17D8F8-F6C6-9D00-0279-4D0F106675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2552700"/>
            <a:ext cx="13792200" cy="7523018"/>
          </a:xfrm>
          <a:prstGeom prst="rect">
            <a:avLst/>
          </a:prstGeom>
        </p:spPr>
      </p:pic>
    </p:spTree>
    <p:extLst>
      <p:ext uri="{BB962C8B-B14F-4D97-AF65-F5344CB8AC3E}">
        <p14:creationId xmlns:p14="http://schemas.microsoft.com/office/powerpoint/2010/main" val="3334301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2359</TotalTime>
  <Words>826</Words>
  <Application>Microsoft Office PowerPoint</Application>
  <PresentationFormat>Custom</PresentationFormat>
  <Paragraphs>76</Paragraphs>
  <Slides>20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Muli Bold</vt:lpstr>
      <vt:lpstr>Arial</vt:lpstr>
      <vt:lpstr>Calibri</vt:lpstr>
      <vt:lpstr>League Gothic</vt:lpstr>
      <vt:lpstr>Muli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Simple Professional Data Analysis Presentation</dc:title>
  <dc:creator>Maryam Thani</dc:creator>
  <cp:lastModifiedBy>HAMAD YASER HAMAD OTHMAN DARRAJ -</cp:lastModifiedBy>
  <cp:revision>20</cp:revision>
  <dcterms:created xsi:type="dcterms:W3CDTF">2006-08-16T00:00:00Z</dcterms:created>
  <dcterms:modified xsi:type="dcterms:W3CDTF">2025-07-02T06:50:04Z</dcterms:modified>
  <dc:identifier>DAGroMMaj98</dc:identifier>
</cp:coreProperties>
</file>